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4"/>
    <p:sldMasterId id="2147483669" r:id="rId5"/>
    <p:sldMasterId id="2147483712" r:id="rId6"/>
  </p:sldMasterIdLst>
  <p:notesMasterIdLst>
    <p:notesMasterId r:id="rId52"/>
  </p:notesMasterIdLst>
  <p:sldIdLst>
    <p:sldId id="258" r:id="rId7"/>
    <p:sldId id="306" r:id="rId8"/>
    <p:sldId id="325" r:id="rId9"/>
    <p:sldId id="264" r:id="rId10"/>
    <p:sldId id="271" r:id="rId11"/>
    <p:sldId id="274" r:id="rId12"/>
    <p:sldId id="316" r:id="rId13"/>
    <p:sldId id="273" r:id="rId14"/>
    <p:sldId id="260" r:id="rId15"/>
    <p:sldId id="259" r:id="rId16"/>
    <p:sldId id="272" r:id="rId17"/>
    <p:sldId id="270" r:id="rId18"/>
    <p:sldId id="305" r:id="rId19"/>
    <p:sldId id="261" r:id="rId20"/>
    <p:sldId id="284" r:id="rId21"/>
    <p:sldId id="275" r:id="rId22"/>
    <p:sldId id="276" r:id="rId23"/>
    <p:sldId id="278" r:id="rId24"/>
    <p:sldId id="312" r:id="rId25"/>
    <p:sldId id="318" r:id="rId26"/>
    <p:sldId id="322" r:id="rId27"/>
    <p:sldId id="319" r:id="rId28"/>
    <p:sldId id="323" r:id="rId29"/>
    <p:sldId id="324" r:id="rId30"/>
    <p:sldId id="320" r:id="rId31"/>
    <p:sldId id="321" r:id="rId32"/>
    <p:sldId id="326" r:id="rId33"/>
    <p:sldId id="293" r:id="rId34"/>
    <p:sldId id="310" r:id="rId35"/>
    <p:sldId id="277" r:id="rId36"/>
    <p:sldId id="317" r:id="rId37"/>
    <p:sldId id="294" r:id="rId38"/>
    <p:sldId id="307" r:id="rId39"/>
    <p:sldId id="281" r:id="rId40"/>
    <p:sldId id="315" r:id="rId41"/>
    <p:sldId id="314" r:id="rId42"/>
    <p:sldId id="308" r:id="rId43"/>
    <p:sldId id="262" r:id="rId44"/>
    <p:sldId id="265" r:id="rId45"/>
    <p:sldId id="266" r:id="rId46"/>
    <p:sldId id="268" r:id="rId47"/>
    <p:sldId id="283" r:id="rId48"/>
    <p:sldId id="298" r:id="rId49"/>
    <p:sldId id="295" r:id="rId50"/>
    <p:sldId id="313" r:id="rId5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FFD517-E9E2-B049-B815-2D6FEF85F4E6}" v="4" dt="2025-05-21T14:38:08.1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59"/>
    <p:restoredTop sz="67808"/>
  </p:normalViewPr>
  <p:slideViewPr>
    <p:cSldViewPr snapToGrid="0" snapToObjects="1">
      <p:cViewPr varScale="1">
        <p:scale>
          <a:sx n="84" d="100"/>
          <a:sy n="84" d="100"/>
        </p:scale>
        <p:origin x="2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6/11/relationships/changesInfo" Target="changesInfos/changesInfo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Presgraves" userId="85100abe-b40f-489e-b57d-199cb69f76c0" providerId="ADAL" clId="{72FFD517-E9E2-B049-B815-2D6FEF85F4E6}"/>
    <pc:docChg chg="custSel addSld modSld">
      <pc:chgData name="Danielle Presgraves" userId="85100abe-b40f-489e-b57d-199cb69f76c0" providerId="ADAL" clId="{72FFD517-E9E2-B049-B815-2D6FEF85F4E6}" dt="2025-05-21T14:38:05.966" v="317" actId="1076"/>
      <pc:docMkLst>
        <pc:docMk/>
      </pc:docMkLst>
      <pc:sldChg chg="addSp delSp modSp add mod modNotesTx">
        <pc:chgData name="Danielle Presgraves" userId="85100abe-b40f-489e-b57d-199cb69f76c0" providerId="ADAL" clId="{72FFD517-E9E2-B049-B815-2D6FEF85F4E6}" dt="2025-05-21T14:38:05.966" v="317" actId="1076"/>
        <pc:sldMkLst>
          <pc:docMk/>
          <pc:sldMk cId="2684628656" sldId="326"/>
        </pc:sldMkLst>
        <pc:spChg chg="mod">
          <ac:chgData name="Danielle Presgraves" userId="85100abe-b40f-489e-b57d-199cb69f76c0" providerId="ADAL" clId="{72FFD517-E9E2-B049-B815-2D6FEF85F4E6}" dt="2025-05-21T14:13:46.319" v="56" actId="20577"/>
          <ac:spMkLst>
            <pc:docMk/>
            <pc:sldMk cId="2684628656" sldId="326"/>
            <ac:spMk id="3" creationId="{32200872-BE84-8393-65D7-19C5A51214B5}"/>
          </ac:spMkLst>
        </pc:spChg>
        <pc:spChg chg="add mod">
          <ac:chgData name="Danielle Presgraves" userId="85100abe-b40f-489e-b57d-199cb69f76c0" providerId="ADAL" clId="{72FFD517-E9E2-B049-B815-2D6FEF85F4E6}" dt="2025-05-21T14:38:05.966" v="317" actId="1076"/>
          <ac:spMkLst>
            <pc:docMk/>
            <pc:sldMk cId="2684628656" sldId="326"/>
            <ac:spMk id="7" creationId="{6F2BB86B-11EE-7807-1AD8-2A385A1E5391}"/>
          </ac:spMkLst>
        </pc:spChg>
        <pc:spChg chg="del">
          <ac:chgData name="Danielle Presgraves" userId="85100abe-b40f-489e-b57d-199cb69f76c0" providerId="ADAL" clId="{72FFD517-E9E2-B049-B815-2D6FEF85F4E6}" dt="2025-05-21T14:13:33.249" v="2" actId="478"/>
          <ac:spMkLst>
            <pc:docMk/>
            <pc:sldMk cId="2684628656" sldId="326"/>
            <ac:spMk id="8" creationId="{013DC308-175D-A16B-7211-BD17CDB9B494}"/>
          </ac:spMkLst>
        </pc:spChg>
        <pc:picChg chg="del">
          <ac:chgData name="Danielle Presgraves" userId="85100abe-b40f-489e-b57d-199cb69f76c0" providerId="ADAL" clId="{72FFD517-E9E2-B049-B815-2D6FEF85F4E6}" dt="2025-05-21T14:13:31.136" v="1" actId="478"/>
          <ac:picMkLst>
            <pc:docMk/>
            <pc:sldMk cId="2684628656" sldId="326"/>
            <ac:picMk id="5" creationId="{928C8D93-0FF6-D182-45AB-2C9297457EEF}"/>
          </ac:picMkLst>
        </pc:picChg>
        <pc:picChg chg="add mod">
          <ac:chgData name="Danielle Presgraves" userId="85100abe-b40f-489e-b57d-199cb69f76c0" providerId="ADAL" clId="{72FFD517-E9E2-B049-B815-2D6FEF85F4E6}" dt="2025-05-21T14:37:55.061" v="280" actId="1076"/>
          <ac:picMkLst>
            <pc:docMk/>
            <pc:sldMk cId="2684628656" sldId="326"/>
            <ac:picMk id="6" creationId="{651D883C-CC50-2F76-2967-089FDD9875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b="0" i="0">
                <a:latin typeface="Source Sans Pro" panose="020B0503030403020204" pitchFamily="34" charset="0"/>
              </a:defRPr>
            </a:lvl1pPr>
          </a:lstStyle>
          <a:p>
            <a:endParaRPr lang="en-US" dirty="0"/>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b="0" i="0">
                <a:latin typeface="Source Sans Pro" panose="020B0503030403020204" pitchFamily="34" charset="0"/>
              </a:defRPr>
            </a:lvl1pPr>
          </a:lstStyle>
          <a:p>
            <a:fld id="{F4427079-B42F-EC41-8327-F69544592B90}" type="datetimeFigureOut">
              <a:rPr lang="en-US" smtClean="0"/>
              <a:pPr/>
              <a:t>5/21/25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Source Sans Pro" panose="020B0503030403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Source Sans Pro" panose="020B0503030403020204" pitchFamily="34" charset="0"/>
              </a:defRPr>
            </a:lvl1pPr>
          </a:lstStyle>
          <a:p>
            <a:fld id="{D9104375-74F5-8047-8871-259C1BCD0EB6}" type="slidenum">
              <a:rPr lang="en-US" smtClean="0"/>
              <a:pPr/>
              <a:t>‹#›</a:t>
            </a:fld>
            <a:endParaRPr lang="en-US" dirty="0"/>
          </a:p>
        </p:txBody>
      </p:sp>
    </p:spTree>
    <p:extLst>
      <p:ext uri="{BB962C8B-B14F-4D97-AF65-F5344CB8AC3E}">
        <p14:creationId xmlns:p14="http://schemas.microsoft.com/office/powerpoint/2010/main" val="2543989411"/>
      </p:ext>
    </p:extLst>
  </p:cSld>
  <p:clrMap bg1="lt1" tx1="dk1" bg2="lt2" tx2="dk2" accent1="accent1" accent2="accent2" accent3="accent3" accent4="accent4" accent5="accent5" accent6="accent6" hlink="hlink" folHlink="folHlink"/>
  <p:notesStyle>
    <a:lvl1pPr marL="0" algn="l" defTabSz="1219170" rtl="0" eaLnBrk="1" latinLnBrk="0" hangingPunct="1">
      <a:defRPr sz="1600" b="0" i="0" kern="1200">
        <a:solidFill>
          <a:schemeClr val="tx1"/>
        </a:solidFill>
        <a:latin typeface="Source Sans Pro" panose="020B0503030403020204" pitchFamily="34" charset="0"/>
        <a:ea typeface="+mn-ea"/>
        <a:cs typeface="+mn-cs"/>
      </a:defRPr>
    </a:lvl1pPr>
    <a:lvl2pPr marL="609585" algn="l" defTabSz="1219170" rtl="0" eaLnBrk="1" latinLnBrk="0" hangingPunct="1">
      <a:defRPr sz="1600" b="0" i="0" kern="1200">
        <a:solidFill>
          <a:schemeClr val="tx1"/>
        </a:solidFill>
        <a:latin typeface="Source Sans Pro" panose="020B0503030403020204" pitchFamily="34" charset="0"/>
        <a:ea typeface="+mn-ea"/>
        <a:cs typeface="+mn-cs"/>
      </a:defRPr>
    </a:lvl2pPr>
    <a:lvl3pPr marL="1219170" algn="l" defTabSz="1219170" rtl="0" eaLnBrk="1" latinLnBrk="0" hangingPunct="1">
      <a:defRPr sz="1600" b="0" i="0" kern="1200">
        <a:solidFill>
          <a:schemeClr val="tx1"/>
        </a:solidFill>
        <a:latin typeface="Source Sans Pro" panose="020B0503030403020204" pitchFamily="34" charset="0"/>
        <a:ea typeface="+mn-ea"/>
        <a:cs typeface="+mn-cs"/>
      </a:defRPr>
    </a:lvl3pPr>
    <a:lvl4pPr marL="1828754" algn="l" defTabSz="1219170" rtl="0" eaLnBrk="1" latinLnBrk="0" hangingPunct="1">
      <a:defRPr sz="1600" b="0" i="0" kern="1200">
        <a:solidFill>
          <a:schemeClr val="tx1"/>
        </a:solidFill>
        <a:latin typeface="Source Sans Pro" panose="020B0503030403020204" pitchFamily="34" charset="0"/>
        <a:ea typeface="+mn-ea"/>
        <a:cs typeface="+mn-cs"/>
      </a:defRPr>
    </a:lvl4pPr>
    <a:lvl5pPr marL="2438339" algn="l" defTabSz="1219170" rtl="0" eaLnBrk="1" latinLnBrk="0" hangingPunct="1">
      <a:defRPr sz="1600" b="0" i="0" kern="1200">
        <a:solidFill>
          <a:schemeClr val="tx1"/>
        </a:solidFill>
        <a:latin typeface="Source Sans Pro" panose="020B0503030403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2</a:t>
            </a:fld>
            <a:endParaRPr lang="en-US" dirty="0"/>
          </a:p>
        </p:txBody>
      </p:sp>
    </p:spTree>
    <p:extLst>
      <p:ext uri="{BB962C8B-B14F-4D97-AF65-F5344CB8AC3E}">
        <p14:creationId xmlns:p14="http://schemas.microsoft.com/office/powerpoint/2010/main" val="3083327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63C1B-F06C-8A94-DCC8-59494C72B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2793F-2712-BD85-7EB9-B24AFBFB1B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C65B5-6622-548F-5CC7-7FCACEB3AFDA}"/>
              </a:ext>
            </a:extLst>
          </p:cNvPr>
          <p:cNvSpPr>
            <a:spLocks noGrp="1"/>
          </p:cNvSpPr>
          <p:nvPr>
            <p:ph type="body" idx="1"/>
          </p:nvPr>
        </p:nvSpPr>
        <p:spPr/>
        <p:txBody>
          <a:bodyPr/>
          <a:lstStyle/>
          <a:p>
            <a:pPr marL="285750" indent="-285750">
              <a:buFont typeface="Arial" panose="020B0604020202020204" pitchFamily="34" charset="0"/>
              <a:buChar char="•"/>
            </a:pPr>
            <a:r>
              <a:rPr lang="en-US" dirty="0"/>
              <a:t>I also won’t focus on ethics, but it is important to note that ethics influences both of the two major aspects of visualizing data: Accuracy (technical aspects) and Communication (Artistic considerations)</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Check accessibility: color‑blind‑safe palettes, readable text</a:t>
            </a:r>
          </a:p>
          <a:p>
            <a:pPr marL="285750" indent="-2857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E2F93CBE-E813-08B1-5680-26E2D0591DC3}"/>
              </a:ext>
            </a:extLst>
          </p:cNvPr>
          <p:cNvSpPr>
            <a:spLocks noGrp="1"/>
          </p:cNvSpPr>
          <p:nvPr>
            <p:ph type="sldNum" sz="quarter" idx="5"/>
          </p:nvPr>
        </p:nvSpPr>
        <p:spPr/>
        <p:txBody>
          <a:bodyPr/>
          <a:lstStyle/>
          <a:p>
            <a:fld id="{D9104375-74F5-8047-8871-259C1BCD0EB6}" type="slidenum">
              <a:rPr lang="en-US" smtClean="0"/>
              <a:pPr/>
              <a:t>12</a:t>
            </a:fld>
            <a:endParaRPr lang="en-US" dirty="0"/>
          </a:p>
        </p:txBody>
      </p:sp>
    </p:spTree>
    <p:extLst>
      <p:ext uri="{BB962C8B-B14F-4D97-AF65-F5344CB8AC3E}">
        <p14:creationId xmlns:p14="http://schemas.microsoft.com/office/powerpoint/2010/main" val="504092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64ABA-16FD-591D-072E-2E5727090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23FB5D-DA15-01E0-CF75-994B01304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2367B2-E36C-E6FD-26A5-F7F3D844D96D}"/>
              </a:ext>
            </a:extLst>
          </p:cNvPr>
          <p:cNvSpPr>
            <a:spLocks noGrp="1"/>
          </p:cNvSpPr>
          <p:nvPr>
            <p:ph type="body" idx="1"/>
          </p:nvPr>
        </p:nvSpPr>
        <p:spPr/>
        <p:txBody>
          <a:bodyPr/>
          <a:lstStyle/>
          <a:p>
            <a:r>
              <a:rPr lang="en-US" b="1" dirty="0"/>
              <a:t>These individuals illustrated truths and put those truths in the service of a broader truth/narrative. </a:t>
            </a:r>
          </a:p>
          <a:p>
            <a:pPr>
              <a:buNone/>
            </a:pPr>
            <a:r>
              <a:rPr lang="en-US" b="1" dirty="0"/>
              <a:t>W.E.B. Du Bois: “The Exhibit of American Negroes” (1900 Paris Exposition)</a:t>
            </a:r>
          </a:p>
          <a:p>
            <a:pPr>
              <a:buNone/>
            </a:pPr>
            <a:r>
              <a:rPr lang="en-US" b="1" dirty="0"/>
              <a:t>What he did:</a:t>
            </a:r>
            <a:r>
              <a:rPr lang="en-US" dirty="0"/>
              <a:t> Du Bois and his team created over </a:t>
            </a:r>
            <a:r>
              <a:rPr lang="en-US" b="1" dirty="0"/>
              <a:t>60 handmade data visualizations</a:t>
            </a:r>
            <a:r>
              <a:rPr lang="en-US" dirty="0"/>
              <a:t>—infographics, bar charts, pie charts, and line graphs—showcasing the progress of African Americans since emancipation.</a:t>
            </a:r>
          </a:p>
          <a:p>
            <a:pPr>
              <a:buNone/>
            </a:pPr>
            <a:r>
              <a:rPr lang="en-US" b="1" dirty="0"/>
              <a:t>Impact:</a:t>
            </a:r>
            <a:endParaRPr lang="en-US" dirty="0"/>
          </a:p>
          <a:p>
            <a:pPr>
              <a:buFont typeface="Arial" panose="020B0604020202020204" pitchFamily="34" charset="0"/>
              <a:buChar char="•"/>
            </a:pPr>
            <a:r>
              <a:rPr lang="en-US" b="1" dirty="0"/>
              <a:t>Global Awareness:</a:t>
            </a:r>
            <a:r>
              <a:rPr lang="en-US" dirty="0"/>
              <a:t> These visuals were displayed at a </a:t>
            </a:r>
            <a:r>
              <a:rPr lang="en-US" b="1" dirty="0"/>
              <a:t>world fair</a:t>
            </a:r>
            <a:r>
              <a:rPr lang="en-US" dirty="0"/>
              <a:t> in Paris, countering racist narratives by highlighting African American achievements in education, property ownership, and urbanization.</a:t>
            </a:r>
          </a:p>
          <a:p>
            <a:pPr>
              <a:buFont typeface="Arial" panose="020B0604020202020204" pitchFamily="34" charset="0"/>
              <a:buChar char="•"/>
            </a:pPr>
            <a:r>
              <a:rPr lang="en-US" b="1" dirty="0"/>
              <a:t>Reclaiming Narrative:</a:t>
            </a:r>
            <a:r>
              <a:rPr lang="en-US" dirty="0"/>
              <a:t> The elegance and precision of the charts showed that Black Americans were not only surviving but thriving post-slavery, pushing back against dominant white supremacist views.</a:t>
            </a:r>
          </a:p>
          <a:p>
            <a:pPr>
              <a:buFont typeface="Arial" panose="020B0604020202020204" pitchFamily="34" charset="0"/>
              <a:buChar char="•"/>
            </a:pPr>
            <a:r>
              <a:rPr lang="en-US" b="1" dirty="0"/>
              <a:t>Legacy:</a:t>
            </a:r>
            <a:r>
              <a:rPr lang="en-US" dirty="0"/>
              <a:t> His work is now seen as an early example of </a:t>
            </a:r>
            <a:r>
              <a:rPr lang="en-US" b="1" dirty="0"/>
              <a:t>data storytelling</a:t>
            </a:r>
            <a:r>
              <a:rPr lang="en-US" dirty="0"/>
              <a:t> and </a:t>
            </a:r>
            <a:r>
              <a:rPr lang="en-US" b="1" dirty="0"/>
              <a:t>data activism</a:t>
            </a:r>
            <a:r>
              <a:rPr lang="en-US" dirty="0"/>
              <a:t>, influencing both civil rights work and the field of data visualization itself.</a:t>
            </a:r>
          </a:p>
          <a:p>
            <a:r>
              <a:rPr lang="en-US" b="1" dirty="0"/>
              <a:t>Example:</a:t>
            </a:r>
            <a:br>
              <a:rPr lang="en-US" dirty="0"/>
            </a:br>
            <a:r>
              <a:rPr lang="en-US" dirty="0"/>
              <a:t>A chart titled </a:t>
            </a:r>
            <a:r>
              <a:rPr lang="en-US" i="1" dirty="0"/>
              <a:t>“The Rise of the Negroes from Slavery to Freedom”</a:t>
            </a:r>
            <a:r>
              <a:rPr lang="en-US" dirty="0"/>
              <a:t> used bright colors and precise design to communicate a complex story of progress</a:t>
            </a:r>
          </a:p>
          <a:p>
            <a:r>
              <a:rPr lang="en-US" dirty="0"/>
              <a:t>------------</a:t>
            </a:r>
          </a:p>
          <a:p>
            <a:pPr>
              <a:buNone/>
            </a:pPr>
            <a:r>
              <a:rPr lang="en-US" b="1" dirty="0"/>
              <a:t>IDA B. Wells</a:t>
            </a:r>
          </a:p>
          <a:p>
            <a:pPr>
              <a:buNone/>
            </a:pPr>
            <a:r>
              <a:rPr lang="en-US" b="1" dirty="0"/>
              <a:t>What she did:</a:t>
            </a:r>
            <a:r>
              <a:rPr lang="en-US" dirty="0"/>
              <a:t> Wells was a journalist and activist who </a:t>
            </a:r>
            <a:r>
              <a:rPr lang="en-US" b="1" dirty="0"/>
              <a:t>systematically collected data on lynchings</a:t>
            </a:r>
            <a:r>
              <a:rPr lang="en-US" dirty="0"/>
              <a:t> in the U.S. in the late 1800s. She published reports that included </a:t>
            </a:r>
            <a:r>
              <a:rPr lang="en-US" b="1" dirty="0"/>
              <a:t>statistics, charts, and case studies</a:t>
            </a:r>
            <a:r>
              <a:rPr lang="en-US" dirty="0"/>
              <a:t>.</a:t>
            </a:r>
          </a:p>
          <a:p>
            <a:pPr>
              <a:buNone/>
            </a:pPr>
            <a:r>
              <a:rPr lang="en-US" b="1" dirty="0"/>
              <a:t>Impact:</a:t>
            </a:r>
            <a:endParaRPr lang="en-US" dirty="0"/>
          </a:p>
          <a:p>
            <a:pPr>
              <a:buFont typeface="Arial" panose="020B0604020202020204" pitchFamily="34" charset="0"/>
              <a:buChar char="•"/>
            </a:pPr>
            <a:r>
              <a:rPr lang="en-US" b="1" dirty="0"/>
              <a:t>Exposed Lies:</a:t>
            </a:r>
            <a:r>
              <a:rPr lang="en-US" dirty="0"/>
              <a:t> She </a:t>
            </a:r>
            <a:r>
              <a:rPr lang="en-US" b="1" dirty="0"/>
              <a:t>debunked the myth</a:t>
            </a:r>
            <a:r>
              <a:rPr lang="en-US" dirty="0"/>
              <a:t> that lynchings were justified as punishment for crimes. Her data showed that many lynching victims were innocent, often targeted to maintain white supremacy.</a:t>
            </a:r>
          </a:p>
          <a:p>
            <a:pPr>
              <a:buFont typeface="Arial" panose="020B0604020202020204" pitchFamily="34" charset="0"/>
              <a:buChar char="•"/>
            </a:pPr>
            <a:r>
              <a:rPr lang="en-US" b="1" dirty="0"/>
              <a:t>International Pressure:</a:t>
            </a:r>
            <a:r>
              <a:rPr lang="en-US" dirty="0"/>
              <a:t> Her detailed reports brought </a:t>
            </a:r>
            <a:r>
              <a:rPr lang="en-US" b="1" dirty="0"/>
              <a:t>global attention</a:t>
            </a:r>
            <a:r>
              <a:rPr lang="en-US" dirty="0"/>
              <a:t> to lynching, especially in the UK, helping pressure the U.S. government to acknowledge the issue.</a:t>
            </a:r>
          </a:p>
          <a:p>
            <a:pPr>
              <a:buFont typeface="Arial" panose="020B0604020202020204" pitchFamily="34" charset="0"/>
              <a:buChar char="•"/>
            </a:pPr>
            <a:r>
              <a:rPr lang="en-US" b="1" dirty="0"/>
              <a:t>Blueprint for Investigative Journalism:</a:t>
            </a:r>
            <a:r>
              <a:rPr lang="en-US" dirty="0"/>
              <a:t> She pioneered </a:t>
            </a:r>
            <a:r>
              <a:rPr lang="en-US" b="1" dirty="0"/>
              <a:t>evidence-based reporting</a:t>
            </a:r>
            <a:r>
              <a:rPr lang="en-US" dirty="0"/>
              <a:t>, influencing future generations of data journalists and civil rights advocates.</a:t>
            </a:r>
          </a:p>
          <a:p>
            <a:r>
              <a:rPr lang="en-US" b="1" dirty="0"/>
              <a:t>Example:</a:t>
            </a:r>
            <a:br>
              <a:rPr lang="en-US" dirty="0"/>
            </a:br>
            <a:r>
              <a:rPr lang="en-US" dirty="0"/>
              <a:t>In her 1895 pamphlet </a:t>
            </a:r>
            <a:r>
              <a:rPr lang="en-US" i="1" dirty="0"/>
              <a:t>“The Red Record,”</a:t>
            </a:r>
            <a:r>
              <a:rPr lang="en-US" dirty="0"/>
              <a:t> she included tables showing the </a:t>
            </a:r>
            <a:r>
              <a:rPr lang="en-US" b="1" dirty="0"/>
              <a:t>number of lynchings by state and year</a:t>
            </a:r>
            <a:r>
              <a:rPr lang="en-US" dirty="0"/>
              <a:t>, along with reasons given—exposing the lack of legal justification.</a:t>
            </a:r>
          </a:p>
          <a:p>
            <a:endParaRPr lang="en-US" b="1" dirty="0"/>
          </a:p>
        </p:txBody>
      </p:sp>
      <p:sp>
        <p:nvSpPr>
          <p:cNvPr id="4" name="Slide Number Placeholder 3">
            <a:extLst>
              <a:ext uri="{FF2B5EF4-FFF2-40B4-BE49-F238E27FC236}">
                <a16:creationId xmlns:a16="http://schemas.microsoft.com/office/drawing/2014/main" id="{4944ADC7-C797-23E6-266D-2D9400D22265}"/>
              </a:ext>
            </a:extLst>
          </p:cNvPr>
          <p:cNvSpPr>
            <a:spLocks noGrp="1"/>
          </p:cNvSpPr>
          <p:nvPr>
            <p:ph type="sldNum" sz="quarter" idx="5"/>
          </p:nvPr>
        </p:nvSpPr>
        <p:spPr/>
        <p:txBody>
          <a:bodyPr/>
          <a:lstStyle/>
          <a:p>
            <a:fld id="{D9104375-74F5-8047-8871-259C1BCD0EB6}" type="slidenum">
              <a:rPr lang="en-US" smtClean="0"/>
              <a:pPr/>
              <a:t>13</a:t>
            </a:fld>
            <a:endParaRPr lang="en-US" dirty="0"/>
          </a:p>
        </p:txBody>
      </p:sp>
    </p:spTree>
    <p:extLst>
      <p:ext uri="{BB962C8B-B14F-4D97-AF65-F5344CB8AC3E}">
        <p14:creationId xmlns:p14="http://schemas.microsoft.com/office/powerpoint/2010/main" val="1066036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14</a:t>
            </a:fld>
            <a:endParaRPr lang="en-US" dirty="0"/>
          </a:p>
        </p:txBody>
      </p:sp>
    </p:spTree>
    <p:extLst>
      <p:ext uri="{BB962C8B-B14F-4D97-AF65-F5344CB8AC3E}">
        <p14:creationId xmlns:p14="http://schemas.microsoft.com/office/powerpoint/2010/main" val="343539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you think of some examples </a:t>
            </a:r>
          </a:p>
        </p:txBody>
      </p:sp>
      <p:sp>
        <p:nvSpPr>
          <p:cNvPr id="4" name="Slide Number Placeholder 3"/>
          <p:cNvSpPr>
            <a:spLocks noGrp="1"/>
          </p:cNvSpPr>
          <p:nvPr>
            <p:ph type="sldNum" sz="quarter" idx="5"/>
          </p:nvPr>
        </p:nvSpPr>
        <p:spPr/>
        <p:txBody>
          <a:bodyPr/>
          <a:lstStyle/>
          <a:p>
            <a:fld id="{D9104375-74F5-8047-8871-259C1BCD0EB6}" type="slidenum">
              <a:rPr lang="en-US" smtClean="0"/>
              <a:pPr/>
              <a:t>15</a:t>
            </a:fld>
            <a:endParaRPr lang="en-US" dirty="0"/>
          </a:p>
        </p:txBody>
      </p:sp>
    </p:spTree>
    <p:extLst>
      <p:ext uri="{BB962C8B-B14F-4D97-AF65-F5344CB8AC3E}">
        <p14:creationId xmlns:p14="http://schemas.microsoft.com/office/powerpoint/2010/main" val="3292680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at least five minutes on this website. Demonstrate: </a:t>
            </a:r>
          </a:p>
          <a:p>
            <a:pPr marL="342900" indent="-342900">
              <a:buAutoNum type="arabicPeriod"/>
            </a:pPr>
            <a:r>
              <a:rPr lang="en-US" dirty="0"/>
              <a:t>Allows you to determine which type of plot based on your variables</a:t>
            </a:r>
          </a:p>
          <a:p>
            <a:pPr marL="342900" indent="-342900">
              <a:buAutoNum type="arabicPeriod"/>
            </a:pPr>
            <a:r>
              <a:rPr lang="en-US" dirty="0"/>
              <a:t>Gives you examples </a:t>
            </a:r>
            <a:r>
              <a:rPr lang="en-US" b="1" dirty="0"/>
              <a:t>and</a:t>
            </a:r>
            <a:r>
              <a:rPr lang="en-US" b="0" dirty="0"/>
              <a:t> code (R, Python </a:t>
            </a:r>
            <a:r>
              <a:rPr lang="en-US" b="0" dirty="0" err="1"/>
              <a:t>etc</a:t>
            </a:r>
            <a:r>
              <a:rPr lang="en-US" b="0" dirty="0"/>
              <a:t>) to replicate the visualization</a:t>
            </a:r>
          </a:p>
        </p:txBody>
      </p:sp>
      <p:sp>
        <p:nvSpPr>
          <p:cNvPr id="4" name="Slide Number Placeholder 3"/>
          <p:cNvSpPr>
            <a:spLocks noGrp="1"/>
          </p:cNvSpPr>
          <p:nvPr>
            <p:ph type="sldNum" sz="quarter" idx="5"/>
          </p:nvPr>
        </p:nvSpPr>
        <p:spPr/>
        <p:txBody>
          <a:bodyPr/>
          <a:lstStyle/>
          <a:p>
            <a:fld id="{D9104375-74F5-8047-8871-259C1BCD0EB6}" type="slidenum">
              <a:rPr lang="en-US" smtClean="0"/>
              <a:pPr/>
              <a:t>17</a:t>
            </a:fld>
            <a:endParaRPr lang="en-US" dirty="0"/>
          </a:p>
        </p:txBody>
      </p:sp>
    </p:spTree>
    <p:extLst>
      <p:ext uri="{BB962C8B-B14F-4D97-AF65-F5344CB8AC3E}">
        <p14:creationId xmlns:p14="http://schemas.microsoft.com/office/powerpoint/2010/main" val="3191752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18</a:t>
            </a:fld>
            <a:endParaRPr lang="en-US" dirty="0"/>
          </a:p>
        </p:txBody>
      </p:sp>
    </p:spTree>
    <p:extLst>
      <p:ext uri="{BB962C8B-B14F-4D97-AF65-F5344CB8AC3E}">
        <p14:creationId xmlns:p14="http://schemas.microsoft.com/office/powerpoint/2010/main" val="3165265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353AD-E276-ADA2-A125-2B88D542A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CD5A8-60AE-6F30-9104-ADE522AF59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BC264C-022C-538C-5485-00D667F86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909156-F489-563C-43B0-9489FB362A3C}"/>
              </a:ext>
            </a:extLst>
          </p:cNvPr>
          <p:cNvSpPr>
            <a:spLocks noGrp="1"/>
          </p:cNvSpPr>
          <p:nvPr>
            <p:ph type="sldNum" sz="quarter" idx="5"/>
          </p:nvPr>
        </p:nvSpPr>
        <p:spPr/>
        <p:txBody>
          <a:bodyPr/>
          <a:lstStyle/>
          <a:p>
            <a:fld id="{D9104375-74F5-8047-8871-259C1BCD0EB6}" type="slidenum">
              <a:rPr lang="en-US" smtClean="0"/>
              <a:pPr/>
              <a:t>19</a:t>
            </a:fld>
            <a:endParaRPr lang="en-US" dirty="0"/>
          </a:p>
        </p:txBody>
      </p:sp>
    </p:spTree>
    <p:extLst>
      <p:ext uri="{BB962C8B-B14F-4D97-AF65-F5344CB8AC3E}">
        <p14:creationId xmlns:p14="http://schemas.microsoft.com/office/powerpoint/2010/main" val="976555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E553E-47B5-793A-28E0-7FD0D238A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1E3AF0-B88A-5C3B-1586-BFF5F985F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C5E9E-7B5F-D9AF-E0B2-363882A842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6CB4F8-AA62-1EA6-C3A4-E1A6EA0A8CDF}"/>
              </a:ext>
            </a:extLst>
          </p:cNvPr>
          <p:cNvSpPr>
            <a:spLocks noGrp="1"/>
          </p:cNvSpPr>
          <p:nvPr>
            <p:ph type="sldNum" sz="quarter" idx="5"/>
          </p:nvPr>
        </p:nvSpPr>
        <p:spPr/>
        <p:txBody>
          <a:bodyPr/>
          <a:lstStyle/>
          <a:p>
            <a:fld id="{D9104375-74F5-8047-8871-259C1BCD0EB6}" type="slidenum">
              <a:rPr lang="en-US" smtClean="0"/>
              <a:pPr/>
              <a:t>20</a:t>
            </a:fld>
            <a:endParaRPr lang="en-US" dirty="0"/>
          </a:p>
        </p:txBody>
      </p:sp>
    </p:spTree>
    <p:extLst>
      <p:ext uri="{BB962C8B-B14F-4D97-AF65-F5344CB8AC3E}">
        <p14:creationId xmlns:p14="http://schemas.microsoft.com/office/powerpoint/2010/main" val="1462383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79ED0-01DA-F633-1AF7-7691F3A8A8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D7B04E-EB20-93D8-D563-F10965B2E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FC20C-5395-0AA4-4402-1526B8A2B3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474D86-D273-D67A-34A7-3FBD2B4644C1}"/>
              </a:ext>
            </a:extLst>
          </p:cNvPr>
          <p:cNvSpPr>
            <a:spLocks noGrp="1"/>
          </p:cNvSpPr>
          <p:nvPr>
            <p:ph type="sldNum" sz="quarter" idx="5"/>
          </p:nvPr>
        </p:nvSpPr>
        <p:spPr/>
        <p:txBody>
          <a:bodyPr/>
          <a:lstStyle/>
          <a:p>
            <a:fld id="{D9104375-74F5-8047-8871-259C1BCD0EB6}" type="slidenum">
              <a:rPr lang="en-US" smtClean="0"/>
              <a:pPr/>
              <a:t>21</a:t>
            </a:fld>
            <a:endParaRPr lang="en-US" dirty="0"/>
          </a:p>
        </p:txBody>
      </p:sp>
    </p:spTree>
    <p:extLst>
      <p:ext uri="{BB962C8B-B14F-4D97-AF65-F5344CB8AC3E}">
        <p14:creationId xmlns:p14="http://schemas.microsoft.com/office/powerpoint/2010/main" val="4175536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F226D-47A5-60F4-B128-F930BEA60D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A3238-EAAE-2EBD-872A-6E48D6BB21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6F796-5620-FC79-7977-C471E9219C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98D462-E4C3-B7E1-359D-50F9C448149C}"/>
              </a:ext>
            </a:extLst>
          </p:cNvPr>
          <p:cNvSpPr>
            <a:spLocks noGrp="1"/>
          </p:cNvSpPr>
          <p:nvPr>
            <p:ph type="sldNum" sz="quarter" idx="5"/>
          </p:nvPr>
        </p:nvSpPr>
        <p:spPr/>
        <p:txBody>
          <a:bodyPr/>
          <a:lstStyle/>
          <a:p>
            <a:fld id="{D9104375-74F5-8047-8871-259C1BCD0EB6}" type="slidenum">
              <a:rPr lang="en-US" smtClean="0"/>
              <a:pPr/>
              <a:t>22</a:t>
            </a:fld>
            <a:endParaRPr lang="en-US" dirty="0"/>
          </a:p>
        </p:txBody>
      </p:sp>
    </p:spTree>
    <p:extLst>
      <p:ext uri="{BB962C8B-B14F-4D97-AF65-F5344CB8AC3E}">
        <p14:creationId xmlns:p14="http://schemas.microsoft.com/office/powerpoint/2010/main" val="1952942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mistakes; </a:t>
            </a:r>
          </a:p>
          <a:p>
            <a:pPr marL="285750" indent="-285750">
              <a:buFont typeface="Arial" panose="020B0604020202020204" pitchFamily="34" charset="0"/>
              <a:buChar char="•"/>
            </a:pPr>
            <a:r>
              <a:rPr lang="en-US" b="1" i="0" dirty="0">
                <a:solidFill>
                  <a:srgbClr val="000000"/>
                </a:solidFill>
                <a:effectLst/>
                <a:latin typeface="Tahoma" panose="020B0604030504040204" pitchFamily="34" charset="0"/>
              </a:rPr>
              <a:t>The visualization expert Edward Tufte has argued that with a proper presentation of all of the data, the engineers could have been much more persuasive</a:t>
            </a:r>
          </a:p>
          <a:p>
            <a:pPr marL="285750" indent="-285750">
              <a:buFont typeface="Arial" panose="020B0604020202020204" pitchFamily="34" charset="0"/>
              <a:buChar char="•"/>
            </a:pPr>
            <a:r>
              <a:rPr lang="en-US" b="1" dirty="0"/>
              <a:t>13 diagrams (including tables) but they could have been replaced with a scatter plot that would have shown the relationship between temperature and failure of </a:t>
            </a:r>
            <a:r>
              <a:rPr lang="en-US" b="1" dirty="0" err="1"/>
              <a:t>o-rings</a:t>
            </a:r>
            <a:endParaRPr lang="en-US" b="1" dirty="0"/>
          </a:p>
          <a:p>
            <a:pPr marL="285750" indent="-285750">
              <a:buFont typeface="Arial" panose="020B0604020202020204" pitchFamily="34" charset="0"/>
              <a:buChar char="•"/>
            </a:pPr>
            <a:r>
              <a:rPr lang="en-US" b="1" dirty="0"/>
              <a:t>------------</a:t>
            </a:r>
          </a:p>
          <a:p>
            <a:r>
              <a:rPr lang="en-US" b="0" i="0" dirty="0">
                <a:solidFill>
                  <a:srgbClr val="000000"/>
                </a:solidFill>
                <a:effectLst/>
                <a:latin typeface="Tahoma" panose="020B0604030504040204" pitchFamily="34" charset="0"/>
              </a:rPr>
              <a:t>On January 28, 1986, the Space Shuttle Challenger exploded 73 seconds after takeoff, killing all 7 of the astronauts on board. As when any such disaster occurs, there was an official investigation into the cause of the accident, which found that an O-ring connecting two sections of the solid rocket booster had leaked, resulting in failure of the joint and explosion of the large liquid fuel tank.</a:t>
            </a:r>
          </a:p>
          <a:p>
            <a:r>
              <a:rPr lang="en-US" b="0" i="0" dirty="0">
                <a:solidFill>
                  <a:srgbClr val="000000"/>
                </a:solidFill>
                <a:effectLst/>
                <a:latin typeface="Tahoma" panose="020B0604030504040204" pitchFamily="34" charset="0"/>
              </a:rPr>
              <a:t>The investigation found that many aspects of the NASA decision making process were flawed and focused on a meeting that was had between NASA staff and engineers from Morton Thiokol, a contractor who had built the solid rocket boosters. These engineers were particularly concerned because the temperatures were forecast to be very cold on the morning of the launch, and they had data from previous launches showing that performance of the O-rings was compromised at lower temperatures. In a meeting on the evening before the launch, the engineers presented their data to the NASA managers but were unable to convince them to postpone the launch. Their evidence was a set of hand-written slides showing numbers from various past launches.</a:t>
            </a:r>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4</a:t>
            </a:fld>
            <a:endParaRPr lang="en-US" dirty="0"/>
          </a:p>
        </p:txBody>
      </p:sp>
    </p:spTree>
    <p:extLst>
      <p:ext uri="{BB962C8B-B14F-4D97-AF65-F5344CB8AC3E}">
        <p14:creationId xmlns:p14="http://schemas.microsoft.com/office/powerpoint/2010/main" val="3964448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6F466-BDE5-75C0-9BBC-1A7CE6244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FEDD3-1905-9FFE-1DF9-FD34A1EFCC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7D2053-84DD-C499-C55F-CD341FCCE8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A2C974-757B-9D39-4BC3-E28E9AFDE53A}"/>
              </a:ext>
            </a:extLst>
          </p:cNvPr>
          <p:cNvSpPr>
            <a:spLocks noGrp="1"/>
          </p:cNvSpPr>
          <p:nvPr>
            <p:ph type="sldNum" sz="quarter" idx="5"/>
          </p:nvPr>
        </p:nvSpPr>
        <p:spPr/>
        <p:txBody>
          <a:bodyPr/>
          <a:lstStyle/>
          <a:p>
            <a:fld id="{D9104375-74F5-8047-8871-259C1BCD0EB6}" type="slidenum">
              <a:rPr lang="en-US" smtClean="0"/>
              <a:pPr/>
              <a:t>23</a:t>
            </a:fld>
            <a:endParaRPr lang="en-US" dirty="0"/>
          </a:p>
        </p:txBody>
      </p:sp>
    </p:spTree>
    <p:extLst>
      <p:ext uri="{BB962C8B-B14F-4D97-AF65-F5344CB8AC3E}">
        <p14:creationId xmlns:p14="http://schemas.microsoft.com/office/powerpoint/2010/main" val="772638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AD4C5-8FCD-C2EA-6AE0-496C5D14E8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A9433-D83F-CED3-1DE9-7800315D2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2F891-8E56-DB89-4E87-FBF30CA362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6514DC-E0C1-DF87-D97A-1FBE7D256A6F}"/>
              </a:ext>
            </a:extLst>
          </p:cNvPr>
          <p:cNvSpPr>
            <a:spLocks noGrp="1"/>
          </p:cNvSpPr>
          <p:nvPr>
            <p:ph type="sldNum" sz="quarter" idx="5"/>
          </p:nvPr>
        </p:nvSpPr>
        <p:spPr/>
        <p:txBody>
          <a:bodyPr/>
          <a:lstStyle/>
          <a:p>
            <a:fld id="{D9104375-74F5-8047-8871-259C1BCD0EB6}" type="slidenum">
              <a:rPr lang="en-US" smtClean="0"/>
              <a:pPr/>
              <a:t>24</a:t>
            </a:fld>
            <a:endParaRPr lang="en-US" dirty="0"/>
          </a:p>
        </p:txBody>
      </p:sp>
    </p:spTree>
    <p:extLst>
      <p:ext uri="{BB962C8B-B14F-4D97-AF65-F5344CB8AC3E}">
        <p14:creationId xmlns:p14="http://schemas.microsoft.com/office/powerpoint/2010/main" val="1482024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3548D-5CBF-4C22-EE39-2F644D8E5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80D1A0-6D58-FB9B-D84E-40689C72C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7F0F0-355A-D41D-8FA1-DD15418CA0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D31A58-6DA2-44AF-9C52-EBF192AF4246}"/>
              </a:ext>
            </a:extLst>
          </p:cNvPr>
          <p:cNvSpPr>
            <a:spLocks noGrp="1"/>
          </p:cNvSpPr>
          <p:nvPr>
            <p:ph type="sldNum" sz="quarter" idx="5"/>
          </p:nvPr>
        </p:nvSpPr>
        <p:spPr/>
        <p:txBody>
          <a:bodyPr/>
          <a:lstStyle/>
          <a:p>
            <a:fld id="{D9104375-74F5-8047-8871-259C1BCD0EB6}" type="slidenum">
              <a:rPr lang="en-US" smtClean="0"/>
              <a:pPr/>
              <a:t>25</a:t>
            </a:fld>
            <a:endParaRPr lang="en-US" dirty="0"/>
          </a:p>
        </p:txBody>
      </p:sp>
    </p:spTree>
    <p:extLst>
      <p:ext uri="{BB962C8B-B14F-4D97-AF65-F5344CB8AC3E}">
        <p14:creationId xmlns:p14="http://schemas.microsoft.com/office/powerpoint/2010/main" val="3096896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D1F5A-82EA-9A26-D10F-5A7AC4202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4CB58-2929-A41E-0A9C-38EFCC2FC5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D9F09-00FD-1C43-2984-BAF10D6F23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85C3A6-0C6B-F075-6C7D-60173046EE94}"/>
              </a:ext>
            </a:extLst>
          </p:cNvPr>
          <p:cNvSpPr>
            <a:spLocks noGrp="1"/>
          </p:cNvSpPr>
          <p:nvPr>
            <p:ph type="sldNum" sz="quarter" idx="5"/>
          </p:nvPr>
        </p:nvSpPr>
        <p:spPr/>
        <p:txBody>
          <a:bodyPr/>
          <a:lstStyle/>
          <a:p>
            <a:fld id="{D9104375-74F5-8047-8871-259C1BCD0EB6}" type="slidenum">
              <a:rPr lang="en-US" smtClean="0"/>
              <a:pPr/>
              <a:t>26</a:t>
            </a:fld>
            <a:endParaRPr lang="en-US" dirty="0"/>
          </a:p>
        </p:txBody>
      </p:sp>
    </p:spTree>
    <p:extLst>
      <p:ext uri="{BB962C8B-B14F-4D97-AF65-F5344CB8AC3E}">
        <p14:creationId xmlns:p14="http://schemas.microsoft.com/office/powerpoint/2010/main" val="88528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4BB24-07CC-8F7E-C959-B226BF3CB1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24359-EE31-2A25-FC52-9C262901F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46146F-9445-406E-4A2E-F25CDE2FAA5B}"/>
              </a:ext>
            </a:extLst>
          </p:cNvPr>
          <p:cNvSpPr>
            <a:spLocks noGrp="1"/>
          </p:cNvSpPr>
          <p:nvPr>
            <p:ph type="body" idx="1"/>
          </p:nvPr>
        </p:nvSpPr>
        <p:spPr/>
        <p:txBody>
          <a:bodyPr/>
          <a:lstStyle/>
          <a:p>
            <a:r>
              <a:rPr lang="en-US" dirty="0"/>
              <a:t>Something is happening between 1930-1950 that makes maternal mortality plummet and it happens across everyone (except </a:t>
            </a:r>
            <a:r>
              <a:rPr lang="en-US" dirty="0" err="1"/>
              <a:t>finland</a:t>
            </a:r>
            <a:r>
              <a:rPr lang="en-US" dirty="0"/>
              <a:t> who was right smack in the middle of a world war). </a:t>
            </a:r>
          </a:p>
        </p:txBody>
      </p:sp>
      <p:sp>
        <p:nvSpPr>
          <p:cNvPr id="4" name="Slide Number Placeholder 3">
            <a:extLst>
              <a:ext uri="{FF2B5EF4-FFF2-40B4-BE49-F238E27FC236}">
                <a16:creationId xmlns:a16="http://schemas.microsoft.com/office/drawing/2014/main" id="{DB2447AA-FE0D-7E81-A44C-EFC4FF26B865}"/>
              </a:ext>
            </a:extLst>
          </p:cNvPr>
          <p:cNvSpPr>
            <a:spLocks noGrp="1"/>
          </p:cNvSpPr>
          <p:nvPr>
            <p:ph type="sldNum" sz="quarter" idx="5"/>
          </p:nvPr>
        </p:nvSpPr>
        <p:spPr/>
        <p:txBody>
          <a:bodyPr/>
          <a:lstStyle/>
          <a:p>
            <a:fld id="{D9104375-74F5-8047-8871-259C1BCD0EB6}" type="slidenum">
              <a:rPr lang="en-US" smtClean="0"/>
              <a:pPr/>
              <a:t>27</a:t>
            </a:fld>
            <a:endParaRPr lang="en-US" dirty="0"/>
          </a:p>
        </p:txBody>
      </p:sp>
    </p:spTree>
    <p:extLst>
      <p:ext uri="{BB962C8B-B14F-4D97-AF65-F5344CB8AC3E}">
        <p14:creationId xmlns:p14="http://schemas.microsoft.com/office/powerpoint/2010/main" val="100810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B2B2B"/>
                </a:solidFill>
                <a:effectLst/>
                <a:latin typeface="Merriweather" pitchFamily="2" charset="77"/>
              </a:rPr>
              <a:t>Preattentive</a:t>
            </a:r>
            <a:r>
              <a:rPr lang="en-US" b="0" i="0" dirty="0">
                <a:solidFill>
                  <a:srgbClr val="2B2B2B"/>
                </a:solidFill>
                <a:effectLst/>
                <a:latin typeface="Merriweather" pitchFamily="2" charset="77"/>
              </a:rPr>
              <a:t> visual properties: </a:t>
            </a:r>
          </a:p>
          <a:p>
            <a:r>
              <a:rPr lang="en-US" b="0" i="0" dirty="0">
                <a:solidFill>
                  <a:srgbClr val="2B2B2B"/>
                </a:solidFill>
                <a:effectLst/>
                <a:latin typeface="Merriweather" pitchFamily="2" charset="77"/>
              </a:rPr>
              <a:t>https://</a:t>
            </a:r>
            <a:r>
              <a:rPr lang="en-US" b="0" i="0" dirty="0" err="1">
                <a:solidFill>
                  <a:srgbClr val="2B2B2B"/>
                </a:solidFill>
                <a:effectLst/>
                <a:latin typeface="Merriweather" pitchFamily="2" charset="77"/>
              </a:rPr>
              <a:t>www.interaction-design.org</a:t>
            </a:r>
            <a:r>
              <a:rPr lang="en-US" b="0" i="0" dirty="0">
                <a:solidFill>
                  <a:srgbClr val="2B2B2B"/>
                </a:solidFill>
                <a:effectLst/>
                <a:latin typeface="Merriweather" pitchFamily="2" charset="77"/>
              </a:rPr>
              <a:t>/literature/article/preattentive-visual-properties-and-how-to-use-them-in-information-visualization?srsltid=AfmBOoogf2FlNoH7K0_5uhLfbm1p6GJRrdhK7iiLvBcUq-Ts8OtDTw8H</a:t>
            </a:r>
          </a:p>
          <a:p>
            <a:r>
              <a:rPr lang="en-US" b="0" i="0" dirty="0">
                <a:solidFill>
                  <a:srgbClr val="2B2B2B"/>
                </a:solidFill>
                <a:effectLst/>
                <a:latin typeface="Merriweather" pitchFamily="2" charset="77"/>
              </a:rPr>
              <a:t>John Tukey, the American mathematician and statistician, said; “</a:t>
            </a:r>
            <a:r>
              <a:rPr lang="en-US" b="1" i="0" dirty="0">
                <a:solidFill>
                  <a:srgbClr val="2B2B2B"/>
                </a:solidFill>
                <a:effectLst/>
                <a:latin typeface="Merriweather" pitchFamily="2" charset="77"/>
              </a:rPr>
              <a:t>The greatest value of a picture is when it forces us to notice what we never expected to see.” By tapping into </a:t>
            </a:r>
            <a:r>
              <a:rPr lang="en-US" b="1" i="0" dirty="0" err="1">
                <a:solidFill>
                  <a:srgbClr val="2B2B2B"/>
                </a:solidFill>
                <a:effectLst/>
                <a:latin typeface="Merriweather" pitchFamily="2" charset="77"/>
              </a:rPr>
              <a:t>preattentive</a:t>
            </a:r>
            <a:r>
              <a:rPr lang="en-US" b="1" i="0" dirty="0">
                <a:solidFill>
                  <a:srgbClr val="2B2B2B"/>
                </a:solidFill>
                <a:effectLst/>
                <a:latin typeface="Merriweather" pitchFamily="2" charset="77"/>
              </a:rPr>
              <a:t> properties of visualizations you can help users find what they never expected to see.</a:t>
            </a:r>
            <a:endParaRPr lang="en-US" b="1" dirty="0"/>
          </a:p>
          <a:p>
            <a:endParaRPr lang="en-US" dirty="0"/>
          </a:p>
          <a:p>
            <a:r>
              <a:rPr lang="en-US" b="1" dirty="0"/>
              <a:t>Reduce cognitive load!</a:t>
            </a:r>
          </a:p>
        </p:txBody>
      </p:sp>
      <p:sp>
        <p:nvSpPr>
          <p:cNvPr id="4" name="Slide Number Placeholder 3"/>
          <p:cNvSpPr>
            <a:spLocks noGrp="1"/>
          </p:cNvSpPr>
          <p:nvPr>
            <p:ph type="sldNum" sz="quarter" idx="5"/>
          </p:nvPr>
        </p:nvSpPr>
        <p:spPr/>
        <p:txBody>
          <a:bodyPr/>
          <a:lstStyle/>
          <a:p>
            <a:fld id="{D9104375-74F5-8047-8871-259C1BCD0EB6}" type="slidenum">
              <a:rPr lang="en-US" smtClean="0"/>
              <a:pPr/>
              <a:t>29</a:t>
            </a:fld>
            <a:endParaRPr lang="en-US" dirty="0"/>
          </a:p>
        </p:txBody>
      </p:sp>
    </p:spTree>
    <p:extLst>
      <p:ext uri="{BB962C8B-B14F-4D97-AF65-F5344CB8AC3E}">
        <p14:creationId xmlns:p14="http://schemas.microsoft.com/office/powerpoint/2010/main" val="915885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understand our variable type, we will still need to make some decisions. </a:t>
            </a:r>
          </a:p>
          <a:p>
            <a:endParaRPr lang="en-US" dirty="0"/>
          </a:p>
          <a:p>
            <a:pPr algn="l">
              <a:buFont typeface="+mj-lt"/>
              <a:buAutoNum type="arabicPeriod"/>
            </a:pPr>
            <a:r>
              <a:rPr lang="en-US" b="0" i="0" dirty="0">
                <a:solidFill>
                  <a:srgbClr val="000000"/>
                </a:solidFill>
                <a:effectLst/>
                <a:latin typeface="Tahoma" panose="020B0604030504040204" pitchFamily="34" charset="0"/>
              </a:rPr>
              <a:t>The bar graph in panel A shows the difference in means, but doesn’t show us how much spread there is in the data around these means – and as we will see later, knowing this is essential to determine whether we think the difference between the groups is large enough to be important.</a:t>
            </a:r>
          </a:p>
          <a:p>
            <a:pPr algn="l">
              <a:buFont typeface="+mj-lt"/>
              <a:buAutoNum type="arabicPeriod"/>
            </a:pPr>
            <a:r>
              <a:rPr lang="en-US" b="0" i="0" dirty="0">
                <a:solidFill>
                  <a:srgbClr val="000000"/>
                </a:solidFill>
                <a:effectLst/>
                <a:latin typeface="Tahoma" panose="020B0604030504040204" pitchFamily="34" charset="0"/>
              </a:rPr>
              <a:t>The second plot shows the bars with all of the data points overlaid - this makes it a bit clearer that the distributions of height for men and women are overlapping, but it’s still hard to see due to the large number of data points.</a:t>
            </a:r>
          </a:p>
          <a:p>
            <a:pPr algn="l"/>
            <a:r>
              <a:rPr lang="en-US" b="0" i="0" dirty="0">
                <a:solidFill>
                  <a:srgbClr val="000000"/>
                </a:solidFill>
                <a:effectLst/>
                <a:latin typeface="Tahoma" panose="020B0604030504040204" pitchFamily="34" charset="0"/>
              </a:rPr>
              <a:t>In general we prefer using a plotting technique that provides a clearer view of the distribution of the data points.</a:t>
            </a:r>
          </a:p>
          <a:p>
            <a:pPr algn="l">
              <a:buFont typeface="+mj-lt"/>
              <a:buAutoNum type="arabicPeriod" startAt="3"/>
            </a:pPr>
            <a:r>
              <a:rPr lang="en-US" b="0" i="0" dirty="0">
                <a:solidFill>
                  <a:srgbClr val="000000"/>
                </a:solidFill>
                <a:effectLst/>
                <a:latin typeface="Tahoma" panose="020B0604030504040204" pitchFamily="34" charset="0"/>
              </a:rPr>
              <a:t>In panel C, we see one example of a </a:t>
            </a:r>
            <a:r>
              <a:rPr lang="en-US" b="0" i="1" dirty="0">
                <a:solidFill>
                  <a:srgbClr val="000000"/>
                </a:solidFill>
                <a:effectLst/>
                <a:latin typeface="Tahoma" panose="020B0604030504040204" pitchFamily="34" charset="0"/>
              </a:rPr>
              <a:t>violin plot</a:t>
            </a:r>
            <a:r>
              <a:rPr lang="en-US" b="0" i="0" dirty="0">
                <a:solidFill>
                  <a:srgbClr val="000000"/>
                </a:solidFill>
                <a:effectLst/>
                <a:latin typeface="Tahoma" panose="020B0604030504040204" pitchFamily="34" charset="0"/>
              </a:rPr>
              <a:t>, which plots the distribution of data in each condition (after smoothing it out a bit).</a:t>
            </a:r>
          </a:p>
          <a:p>
            <a:pPr algn="l">
              <a:buFont typeface="+mj-lt"/>
              <a:buAutoNum type="arabicPeriod" startAt="3"/>
            </a:pPr>
            <a:r>
              <a:rPr lang="en-US" b="0" i="0" dirty="0">
                <a:solidFill>
                  <a:srgbClr val="000000"/>
                </a:solidFill>
                <a:effectLst/>
                <a:latin typeface="Tahoma" panose="020B0604030504040204" pitchFamily="34" charset="0"/>
              </a:rPr>
              <a:t>Another option is the </a:t>
            </a:r>
            <a:r>
              <a:rPr lang="en-US" b="0" i="1" dirty="0">
                <a:solidFill>
                  <a:srgbClr val="000000"/>
                </a:solidFill>
                <a:effectLst/>
                <a:latin typeface="Tahoma" panose="020B0604030504040204" pitchFamily="34" charset="0"/>
              </a:rPr>
              <a:t>box plot</a:t>
            </a:r>
            <a:r>
              <a:rPr lang="en-US" b="0" i="0" dirty="0">
                <a:solidFill>
                  <a:srgbClr val="000000"/>
                </a:solidFill>
                <a:effectLst/>
                <a:latin typeface="Tahoma" panose="020B0604030504040204" pitchFamily="34" charset="0"/>
              </a:rPr>
              <a:t> shown in panel D, which shows the median (central line), a measure of variability (the width of the box, which is based on a measure called the interquartile range), and any outliers (noted by the points at the ends of the lines). These are both effective ways to show data that provide a good feel for the distribution of the data.</a:t>
            </a:r>
          </a:p>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30</a:t>
            </a:fld>
            <a:endParaRPr lang="en-US" dirty="0"/>
          </a:p>
        </p:txBody>
      </p:sp>
    </p:spTree>
    <p:extLst>
      <p:ext uri="{BB962C8B-B14F-4D97-AF65-F5344CB8AC3E}">
        <p14:creationId xmlns:p14="http://schemas.microsoft.com/office/powerpoint/2010/main" val="3544776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7F0B4-3CA8-EAE0-B7A2-F7EE4B3F3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33AAC2-FFF4-254E-464C-A6CC34CDC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1F2031-E309-CF8E-A0AE-FBB044CBE27D}"/>
              </a:ext>
            </a:extLst>
          </p:cNvPr>
          <p:cNvSpPr>
            <a:spLocks noGrp="1"/>
          </p:cNvSpPr>
          <p:nvPr>
            <p:ph type="body" idx="1"/>
          </p:nvPr>
        </p:nvSpPr>
        <p:spPr/>
        <p:txBody>
          <a:bodyPr/>
          <a:lstStyle/>
          <a:p>
            <a:r>
              <a:rPr lang="en-US" dirty="0"/>
              <a:t>Once we understand our variable type, we will still need to make some decisions. </a:t>
            </a:r>
          </a:p>
          <a:p>
            <a:endParaRPr lang="en-US" dirty="0"/>
          </a:p>
          <a:p>
            <a:pPr algn="l">
              <a:buFont typeface="+mj-lt"/>
              <a:buAutoNum type="arabicPeriod"/>
            </a:pPr>
            <a:r>
              <a:rPr lang="en-US" b="0" i="0" dirty="0">
                <a:solidFill>
                  <a:srgbClr val="000000"/>
                </a:solidFill>
                <a:effectLst/>
                <a:latin typeface="Tahoma" panose="020B0604030504040204" pitchFamily="34" charset="0"/>
              </a:rPr>
              <a:t>The bar graph in panel A shows the difference in means, but doesn’t show us how much spread there is in the data around these means – and as we will see later, knowing this is essential to determine whether we think the difference between the groups is large enough to be important.</a:t>
            </a:r>
          </a:p>
          <a:p>
            <a:pPr algn="l">
              <a:buFont typeface="+mj-lt"/>
              <a:buAutoNum type="arabicPeriod"/>
            </a:pPr>
            <a:r>
              <a:rPr lang="en-US" b="0" i="0" dirty="0">
                <a:solidFill>
                  <a:srgbClr val="000000"/>
                </a:solidFill>
                <a:effectLst/>
                <a:latin typeface="Tahoma" panose="020B0604030504040204" pitchFamily="34" charset="0"/>
              </a:rPr>
              <a:t>The second plot shows the bars with all of the data points overlaid - this makes it a bit clearer that the distributions of height for men and women are overlapping, but it’s still hard to see due to the large number of data points.</a:t>
            </a:r>
          </a:p>
          <a:p>
            <a:pPr algn="l"/>
            <a:r>
              <a:rPr lang="en-US" b="0" i="0" dirty="0">
                <a:solidFill>
                  <a:srgbClr val="000000"/>
                </a:solidFill>
                <a:effectLst/>
                <a:latin typeface="Tahoma" panose="020B0604030504040204" pitchFamily="34" charset="0"/>
              </a:rPr>
              <a:t>In general we prefer using a plotting technique that provides a clearer view of the distribution of the data points.</a:t>
            </a:r>
          </a:p>
          <a:p>
            <a:pPr algn="l">
              <a:buFont typeface="+mj-lt"/>
              <a:buAutoNum type="arabicPeriod" startAt="3"/>
            </a:pPr>
            <a:r>
              <a:rPr lang="en-US" b="0" i="0" dirty="0">
                <a:solidFill>
                  <a:srgbClr val="000000"/>
                </a:solidFill>
                <a:effectLst/>
                <a:latin typeface="Tahoma" panose="020B0604030504040204" pitchFamily="34" charset="0"/>
              </a:rPr>
              <a:t>In panel C, we see one example of a </a:t>
            </a:r>
            <a:r>
              <a:rPr lang="en-US" b="0" i="1" dirty="0">
                <a:solidFill>
                  <a:srgbClr val="000000"/>
                </a:solidFill>
                <a:effectLst/>
                <a:latin typeface="Tahoma" panose="020B0604030504040204" pitchFamily="34" charset="0"/>
              </a:rPr>
              <a:t>violin plot</a:t>
            </a:r>
            <a:r>
              <a:rPr lang="en-US" b="0" i="0" dirty="0">
                <a:solidFill>
                  <a:srgbClr val="000000"/>
                </a:solidFill>
                <a:effectLst/>
                <a:latin typeface="Tahoma" panose="020B0604030504040204" pitchFamily="34" charset="0"/>
              </a:rPr>
              <a:t>, which plots the distribution of data in each condition (after smoothing it out a bit).</a:t>
            </a:r>
          </a:p>
          <a:p>
            <a:pPr algn="l">
              <a:buFont typeface="+mj-lt"/>
              <a:buAutoNum type="arabicPeriod" startAt="3"/>
            </a:pPr>
            <a:r>
              <a:rPr lang="en-US" b="0" i="0" dirty="0">
                <a:solidFill>
                  <a:srgbClr val="000000"/>
                </a:solidFill>
                <a:effectLst/>
                <a:latin typeface="Tahoma" panose="020B0604030504040204" pitchFamily="34" charset="0"/>
              </a:rPr>
              <a:t>Another option is the </a:t>
            </a:r>
            <a:r>
              <a:rPr lang="en-US" b="0" i="1" dirty="0">
                <a:solidFill>
                  <a:srgbClr val="000000"/>
                </a:solidFill>
                <a:effectLst/>
                <a:latin typeface="Tahoma" panose="020B0604030504040204" pitchFamily="34" charset="0"/>
              </a:rPr>
              <a:t>box plot</a:t>
            </a:r>
            <a:r>
              <a:rPr lang="en-US" b="0" i="0" dirty="0">
                <a:solidFill>
                  <a:srgbClr val="000000"/>
                </a:solidFill>
                <a:effectLst/>
                <a:latin typeface="Tahoma" panose="020B0604030504040204" pitchFamily="34" charset="0"/>
              </a:rPr>
              <a:t> shown in panel D, which shows the median (central line), a measure of variability (the width of the box, which is based on a measure called the interquartile range), and any outliers (noted by the points at the ends of the lines). These are both effective ways to show data that provide a good feel for the distribution of the data.</a:t>
            </a:r>
          </a:p>
          <a:p>
            <a:endParaRPr lang="en-US" dirty="0"/>
          </a:p>
        </p:txBody>
      </p:sp>
      <p:sp>
        <p:nvSpPr>
          <p:cNvPr id="4" name="Slide Number Placeholder 3">
            <a:extLst>
              <a:ext uri="{FF2B5EF4-FFF2-40B4-BE49-F238E27FC236}">
                <a16:creationId xmlns:a16="http://schemas.microsoft.com/office/drawing/2014/main" id="{E86E247E-5E72-FA06-0936-71E3AE5416B8}"/>
              </a:ext>
            </a:extLst>
          </p:cNvPr>
          <p:cNvSpPr>
            <a:spLocks noGrp="1"/>
          </p:cNvSpPr>
          <p:nvPr>
            <p:ph type="sldNum" sz="quarter" idx="5"/>
          </p:nvPr>
        </p:nvSpPr>
        <p:spPr/>
        <p:txBody>
          <a:bodyPr/>
          <a:lstStyle/>
          <a:p>
            <a:fld id="{D9104375-74F5-8047-8871-259C1BCD0EB6}" type="slidenum">
              <a:rPr lang="en-US" smtClean="0"/>
              <a:pPr/>
              <a:t>31</a:t>
            </a:fld>
            <a:endParaRPr lang="en-US" dirty="0"/>
          </a:p>
        </p:txBody>
      </p:sp>
    </p:spTree>
    <p:extLst>
      <p:ext uri="{BB962C8B-B14F-4D97-AF65-F5344CB8AC3E}">
        <p14:creationId xmlns:p14="http://schemas.microsoft.com/office/powerpoint/2010/main" val="1900084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9467C-23C1-1698-3B61-3E901DB55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21B53-F674-402C-EF15-AEC2CAEAB2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202C2-F843-79DA-7DDC-F00BD999E310}"/>
              </a:ext>
            </a:extLst>
          </p:cNvPr>
          <p:cNvSpPr>
            <a:spLocks noGrp="1"/>
          </p:cNvSpPr>
          <p:nvPr>
            <p:ph type="body" idx="1"/>
          </p:nvPr>
        </p:nvSpPr>
        <p:spPr/>
        <p:txBody>
          <a:bodyPr/>
          <a:lstStyle/>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TUFTE’S PRINCIPLES OF GRAPHICAL EXCELLENCE </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•Graphical excellence is the well-designed presentation of interesting data —a matter of substance, of statistics, and of design. </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•Graphical excellence consists of complex ideas communicated with clarity, precision, and efficiency. </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•Graphical excellence is what gives to the viewer the greatest number of ideas in the shortest time with the least ink in the smallest space.</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 •Graphical excellence is nearly always multivariate. </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•Graphical excellence requires telling the truth about data. (SIDE NOTE: Additionally, visualizations should be visually pleasing and may be creative compositions.) From The Visual Display of Quantitative Information by Edward Tufte, p. 51</a:t>
            </a:r>
          </a:p>
          <a:p>
            <a:pPr marL="0" marR="0">
              <a:lnSpc>
                <a:spcPct val="115000"/>
              </a:lnSpc>
              <a:spcAft>
                <a:spcPts val="800"/>
              </a:spcAft>
            </a:pP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TUFTE’S GOALS OF INFORMATION VISUALIZATION </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•Above all else - Show the data. •Induce the viewer to think about the substance rather than about methodology, design, technology of graphic production, or something else. </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•Avoid distorting the data story. Be truthful in the representation. </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•Present many numbers in a small space. </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•Make large data sets coherent. </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•Encourage the eye to compare different pieces of data. </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•Reveal the data at several levels of detail, from a broad overview to the fine structure. From The Visual Display of Quantitative Information by Edward Tufte, p. 13</a:t>
            </a:r>
          </a:p>
          <a:p>
            <a:endParaRPr lang="en-US" dirty="0"/>
          </a:p>
        </p:txBody>
      </p:sp>
      <p:sp>
        <p:nvSpPr>
          <p:cNvPr id="4" name="Slide Number Placeholder 3">
            <a:extLst>
              <a:ext uri="{FF2B5EF4-FFF2-40B4-BE49-F238E27FC236}">
                <a16:creationId xmlns:a16="http://schemas.microsoft.com/office/drawing/2014/main" id="{22153B22-B016-611C-3E6C-8590CCFDF45F}"/>
              </a:ext>
            </a:extLst>
          </p:cNvPr>
          <p:cNvSpPr>
            <a:spLocks noGrp="1"/>
          </p:cNvSpPr>
          <p:nvPr>
            <p:ph type="sldNum" sz="quarter" idx="5"/>
          </p:nvPr>
        </p:nvSpPr>
        <p:spPr/>
        <p:txBody>
          <a:bodyPr/>
          <a:lstStyle/>
          <a:p>
            <a:fld id="{D9104375-74F5-8047-8871-259C1BCD0EB6}" type="slidenum">
              <a:rPr lang="en-US" smtClean="0"/>
              <a:pPr/>
              <a:t>32</a:t>
            </a:fld>
            <a:endParaRPr lang="en-US" dirty="0"/>
          </a:p>
        </p:txBody>
      </p:sp>
    </p:spTree>
    <p:extLst>
      <p:ext uri="{BB962C8B-B14F-4D97-AF65-F5344CB8AC3E}">
        <p14:creationId xmlns:p14="http://schemas.microsoft.com/office/powerpoint/2010/main" val="26439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 Encourage the eye to compare different pieces of data. </a:t>
            </a:r>
          </a:p>
          <a:p>
            <a:pPr marL="0" marR="0">
              <a:lnSpc>
                <a:spcPct val="115000"/>
              </a:lnSpc>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•Reveal the data at several levels of detail, from a broad overview to the fine structure.</a:t>
            </a:r>
            <a:endParaRPr lang="en-US" dirty="0"/>
          </a:p>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33</a:t>
            </a:fld>
            <a:endParaRPr lang="en-US" dirty="0"/>
          </a:p>
        </p:txBody>
      </p:sp>
    </p:spTree>
    <p:extLst>
      <p:ext uri="{BB962C8B-B14F-4D97-AF65-F5344CB8AC3E}">
        <p14:creationId xmlns:p14="http://schemas.microsoft.com/office/powerpoint/2010/main" val="3827375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2F035-BB10-1D54-7B22-B2E1F9C3E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F34FC-E914-6A52-A01C-BCAAAE876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DC858-0F0E-0EE5-67CC-DF172DE37B5E}"/>
              </a:ext>
            </a:extLst>
          </p:cNvPr>
          <p:cNvSpPr>
            <a:spLocks noGrp="1"/>
          </p:cNvSpPr>
          <p:nvPr>
            <p:ph type="body" idx="1"/>
          </p:nvPr>
        </p:nvSpPr>
        <p:spPr/>
        <p:txBody>
          <a:bodyPr/>
          <a:lstStyle/>
          <a:p>
            <a:r>
              <a:rPr lang="en-US" b="1" dirty="0"/>
              <a:t>Terrible plot</a:t>
            </a:r>
          </a:p>
          <a:p>
            <a:r>
              <a:rPr lang="en-US" b="1" dirty="0"/>
              <a:t>7 data points</a:t>
            </a:r>
          </a:p>
          <a:p>
            <a:r>
              <a:rPr lang="en-US" dirty="0"/>
              <a:t>Dalal, Fowlkes, Hoadley, "Risk Analysis of the Space Shuttle: Pre-Challenger Prediction of Failure,"</a:t>
            </a:r>
          </a:p>
          <a:p>
            <a:pPr marL="285750" indent="-285750">
              <a:buFont typeface="Arial" panose="020B0604020202020204" pitchFamily="34" charset="0"/>
              <a:buChar char="•"/>
            </a:pPr>
            <a:r>
              <a:rPr lang="en-US" b="1" dirty="0"/>
              <a:t>t</a:t>
            </a:r>
            <a:r>
              <a:rPr lang="en-US" dirty="0"/>
              <a:t>his graph depicts only launches with O-ring damage and their temperatures, omitting all damage free launches (an absence of data points on the line of zero incidents of damage)</a:t>
            </a:r>
          </a:p>
          <a:p>
            <a:pPr marL="285750" indent="-285750">
              <a:buFont typeface="Arial" panose="020B0604020202020204" pitchFamily="34" charset="0"/>
              <a:buChar char="•"/>
            </a:pPr>
            <a:r>
              <a:rPr lang="en-US" dirty="0"/>
              <a:t>The graph of the missing data-points is a vivid and poignant object lesson in how not to look at data when making an important decision.</a:t>
            </a:r>
          </a:p>
          <a:p>
            <a:pPr marL="285750" indent="-285750">
              <a:buFont typeface="Arial" panose="020B0604020202020204" pitchFamily="34" charset="0"/>
              <a:buChar char="•"/>
            </a:pPr>
            <a:r>
              <a:rPr lang="en-US" dirty="0"/>
              <a:t>The graph implies that the prelaunch analysis examined 7 launches at 7 temperatures with 7 damage measurements. That is not true; only 2 cases of blow-by and 2 temperatures were linked up. </a:t>
            </a:r>
          </a:p>
          <a:p>
            <a:pPr marL="285750" indent="-285750">
              <a:buFont typeface="Arial" panose="020B0604020202020204" pitchFamily="34" charset="0"/>
              <a:buChar char="•"/>
            </a:pPr>
            <a:r>
              <a:rPr lang="en-US" dirty="0"/>
              <a:t>Third, the damage scale is </a:t>
            </a:r>
            <a:r>
              <a:rPr lang="en-US" dirty="0" err="1"/>
              <a:t>dequantified</a:t>
            </a:r>
            <a:r>
              <a:rPr lang="en-US" dirty="0"/>
              <a:t>, only counting the number of incidents rather than measuring their severity. </a:t>
            </a:r>
          </a:p>
          <a:p>
            <a:pPr marL="285750" indent="-285750">
              <a:buFont typeface="Arial" panose="020B0604020202020204" pitchFamily="34" charset="0"/>
              <a:buChar char="•"/>
            </a:pPr>
            <a:endParaRPr lang="en-US" b="1" dirty="0"/>
          </a:p>
        </p:txBody>
      </p:sp>
      <p:sp>
        <p:nvSpPr>
          <p:cNvPr id="4" name="Slide Number Placeholder 3">
            <a:extLst>
              <a:ext uri="{FF2B5EF4-FFF2-40B4-BE49-F238E27FC236}">
                <a16:creationId xmlns:a16="http://schemas.microsoft.com/office/drawing/2014/main" id="{C1EBF776-4402-8796-C8F4-2DD246F76A57}"/>
              </a:ext>
            </a:extLst>
          </p:cNvPr>
          <p:cNvSpPr>
            <a:spLocks noGrp="1"/>
          </p:cNvSpPr>
          <p:nvPr>
            <p:ph type="sldNum" sz="quarter" idx="5"/>
          </p:nvPr>
        </p:nvSpPr>
        <p:spPr/>
        <p:txBody>
          <a:bodyPr/>
          <a:lstStyle/>
          <a:p>
            <a:fld id="{D9104375-74F5-8047-8871-259C1BCD0EB6}" type="slidenum">
              <a:rPr lang="en-US" smtClean="0"/>
              <a:pPr/>
              <a:t>5</a:t>
            </a:fld>
            <a:endParaRPr lang="en-US" dirty="0"/>
          </a:p>
        </p:txBody>
      </p:sp>
    </p:spTree>
    <p:extLst>
      <p:ext uri="{BB962C8B-B14F-4D97-AF65-F5344CB8AC3E}">
        <p14:creationId xmlns:p14="http://schemas.microsoft.com/office/powerpoint/2010/main" val="1071362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asked </a:t>
            </a:r>
            <a:r>
              <a:rPr lang="en-US" dirty="0" err="1"/>
              <a:t>chatgpt</a:t>
            </a:r>
            <a:r>
              <a:rPr lang="en-US" dirty="0"/>
              <a:t> to produce an egregious violation of </a:t>
            </a:r>
            <a:r>
              <a:rPr lang="en-US" dirty="0" err="1"/>
              <a:t>tufte’s</a:t>
            </a:r>
            <a:r>
              <a:rPr lang="en-US" dirty="0"/>
              <a:t> rules.</a:t>
            </a:r>
          </a:p>
          <a:p>
            <a:endParaRPr lang="en-US" dirty="0"/>
          </a:p>
          <a:p>
            <a:r>
              <a:rPr lang="en-US" dirty="0"/>
              <a:t>1. Tall bar chart crammed with thick borders, a full grid, numeric labels on every bar, an unnecessary legend, and “heavy‑ink” axis lines.</a:t>
            </a:r>
          </a:p>
          <a:p>
            <a:r>
              <a:rPr lang="en-US" dirty="0"/>
              <a:t>2. Sparse line chart that shows nothing but the data curve, thin axis lines, no grid, no redundant legend/labels.</a:t>
            </a:r>
          </a:p>
        </p:txBody>
      </p:sp>
      <p:sp>
        <p:nvSpPr>
          <p:cNvPr id="4" name="Slide Number Placeholder 3"/>
          <p:cNvSpPr>
            <a:spLocks noGrp="1"/>
          </p:cNvSpPr>
          <p:nvPr>
            <p:ph type="sldNum" sz="quarter" idx="5"/>
          </p:nvPr>
        </p:nvSpPr>
        <p:spPr/>
        <p:txBody>
          <a:bodyPr/>
          <a:lstStyle/>
          <a:p>
            <a:fld id="{D9104375-74F5-8047-8871-259C1BCD0EB6}" type="slidenum">
              <a:rPr lang="en-US" smtClean="0"/>
              <a:pPr/>
              <a:t>34</a:t>
            </a:fld>
            <a:endParaRPr lang="en-US" dirty="0"/>
          </a:p>
        </p:txBody>
      </p:sp>
    </p:spTree>
    <p:extLst>
      <p:ext uri="{BB962C8B-B14F-4D97-AF65-F5344CB8AC3E}">
        <p14:creationId xmlns:p14="http://schemas.microsoft.com/office/powerpoint/2010/main" val="404974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523B3-1565-B493-75F8-10A632DAE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45828-803B-F7FF-61E8-6AD7E2B387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A72ED-7B2F-83DD-70BD-5AB5D7C04DF7}"/>
              </a:ext>
            </a:extLst>
          </p:cNvPr>
          <p:cNvSpPr>
            <a:spLocks noGrp="1"/>
          </p:cNvSpPr>
          <p:nvPr>
            <p:ph type="body" idx="1"/>
          </p:nvPr>
        </p:nvSpPr>
        <p:spPr/>
        <p:txBody>
          <a:bodyPr/>
          <a:lstStyle/>
          <a:p>
            <a:r>
              <a:rPr lang="en-US" dirty="0"/>
              <a:t>I asked </a:t>
            </a:r>
            <a:r>
              <a:rPr lang="en-US" dirty="0" err="1"/>
              <a:t>chatgpt</a:t>
            </a:r>
            <a:r>
              <a:rPr lang="en-US" dirty="0"/>
              <a:t> to produce an egregious violation of </a:t>
            </a:r>
            <a:r>
              <a:rPr lang="en-US" dirty="0" err="1"/>
              <a:t>tufte’s</a:t>
            </a:r>
            <a:r>
              <a:rPr lang="en-US" dirty="0"/>
              <a:t> rules.</a:t>
            </a:r>
          </a:p>
          <a:p>
            <a:endParaRPr lang="en-US" dirty="0"/>
          </a:p>
          <a:p>
            <a:r>
              <a:rPr lang="en-US" dirty="0"/>
              <a:t>1. Tall bar chart crammed with thick borders, a full grid, numeric labels on every bar, an unnecessary legend, and “heavy‑ink” axis lines.</a:t>
            </a:r>
          </a:p>
          <a:p>
            <a:r>
              <a:rPr lang="en-US" dirty="0"/>
              <a:t>2. Sparse line chart that shows nothing but the data curve, thin axis lines, no grid, no redundant legend/labels.</a:t>
            </a:r>
          </a:p>
        </p:txBody>
      </p:sp>
      <p:sp>
        <p:nvSpPr>
          <p:cNvPr id="4" name="Slide Number Placeholder 3">
            <a:extLst>
              <a:ext uri="{FF2B5EF4-FFF2-40B4-BE49-F238E27FC236}">
                <a16:creationId xmlns:a16="http://schemas.microsoft.com/office/drawing/2014/main" id="{79C57ED9-13F5-1AE7-8608-1597EFEEA96A}"/>
              </a:ext>
            </a:extLst>
          </p:cNvPr>
          <p:cNvSpPr>
            <a:spLocks noGrp="1"/>
          </p:cNvSpPr>
          <p:nvPr>
            <p:ph type="sldNum" sz="quarter" idx="5"/>
          </p:nvPr>
        </p:nvSpPr>
        <p:spPr/>
        <p:txBody>
          <a:bodyPr/>
          <a:lstStyle/>
          <a:p>
            <a:fld id="{D9104375-74F5-8047-8871-259C1BCD0EB6}" type="slidenum">
              <a:rPr lang="en-US" smtClean="0"/>
              <a:pPr/>
              <a:t>35</a:t>
            </a:fld>
            <a:endParaRPr lang="en-US" dirty="0"/>
          </a:p>
        </p:txBody>
      </p:sp>
    </p:spTree>
    <p:extLst>
      <p:ext uri="{BB962C8B-B14F-4D97-AF65-F5344CB8AC3E}">
        <p14:creationId xmlns:p14="http://schemas.microsoft.com/office/powerpoint/2010/main" val="3074013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ABB2-92BE-B8FA-1357-35905E376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3FDCB5-3E19-6D92-4FB8-6847012C84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FA5988-2634-5AE0-5D9A-92604E22F1B9}"/>
              </a:ext>
            </a:extLst>
          </p:cNvPr>
          <p:cNvSpPr>
            <a:spLocks noGrp="1"/>
          </p:cNvSpPr>
          <p:nvPr>
            <p:ph type="body" idx="1"/>
          </p:nvPr>
        </p:nvSpPr>
        <p:spPr/>
        <p:txBody>
          <a:bodyPr/>
          <a:lstStyle/>
          <a:p>
            <a:r>
              <a:rPr lang="en-US" dirty="0"/>
              <a:t>I asked </a:t>
            </a:r>
            <a:r>
              <a:rPr lang="en-US" dirty="0" err="1"/>
              <a:t>chatgpt</a:t>
            </a:r>
            <a:r>
              <a:rPr lang="en-US" dirty="0"/>
              <a:t> to produce an egregious violation of </a:t>
            </a:r>
            <a:r>
              <a:rPr lang="en-US" dirty="0" err="1"/>
              <a:t>tufte’s</a:t>
            </a:r>
            <a:r>
              <a:rPr lang="en-US" dirty="0"/>
              <a:t> rules.</a:t>
            </a:r>
          </a:p>
          <a:p>
            <a:endParaRPr lang="en-US" dirty="0"/>
          </a:p>
          <a:p>
            <a:r>
              <a:rPr lang="en-US" dirty="0"/>
              <a:t>1. Tall bar chart crammed with thick borders, a full grid, numeric labels on every bar, an unnecessary legend, and “heavy‑ink” axis lines.</a:t>
            </a:r>
          </a:p>
          <a:p>
            <a:r>
              <a:rPr lang="en-US" dirty="0"/>
              <a:t>2. Sparse line chart that shows nothing but the data curve, thin axis lines, no grid, no redundant legend/labels.</a:t>
            </a:r>
          </a:p>
        </p:txBody>
      </p:sp>
      <p:sp>
        <p:nvSpPr>
          <p:cNvPr id="4" name="Slide Number Placeholder 3">
            <a:extLst>
              <a:ext uri="{FF2B5EF4-FFF2-40B4-BE49-F238E27FC236}">
                <a16:creationId xmlns:a16="http://schemas.microsoft.com/office/drawing/2014/main" id="{A03C482F-C09E-BD6A-0D96-AB6627911C62}"/>
              </a:ext>
            </a:extLst>
          </p:cNvPr>
          <p:cNvSpPr>
            <a:spLocks noGrp="1"/>
          </p:cNvSpPr>
          <p:nvPr>
            <p:ph type="sldNum" sz="quarter" idx="5"/>
          </p:nvPr>
        </p:nvSpPr>
        <p:spPr/>
        <p:txBody>
          <a:bodyPr/>
          <a:lstStyle/>
          <a:p>
            <a:fld id="{D9104375-74F5-8047-8871-259C1BCD0EB6}" type="slidenum">
              <a:rPr lang="en-US" smtClean="0"/>
              <a:pPr/>
              <a:t>36</a:t>
            </a:fld>
            <a:endParaRPr lang="en-US" dirty="0"/>
          </a:p>
        </p:txBody>
      </p:sp>
    </p:spTree>
    <p:extLst>
      <p:ext uri="{BB962C8B-B14F-4D97-AF65-F5344CB8AC3E}">
        <p14:creationId xmlns:p14="http://schemas.microsoft.com/office/powerpoint/2010/main" val="2980465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37</a:t>
            </a:fld>
            <a:endParaRPr lang="en-US" dirty="0"/>
          </a:p>
        </p:txBody>
      </p:sp>
    </p:spTree>
    <p:extLst>
      <p:ext uri="{BB962C8B-B14F-4D97-AF65-F5344CB8AC3E}">
        <p14:creationId xmlns:p14="http://schemas.microsoft.com/office/powerpoint/2010/main" val="1579284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https://clauswilke.com/dataviz/telling-a-story.html</a:t>
            </a:r>
          </a:p>
          <a:p>
            <a:endParaRPr lang="en-US" b="1" dirty="0"/>
          </a:p>
          <a:p>
            <a:r>
              <a:rPr lang="en-US" b="1" i="0" dirty="0">
                <a:solidFill>
                  <a:srgbClr val="333333"/>
                </a:solidFill>
                <a:effectLst/>
                <a:latin typeface="Helvetica Neue" panose="02000503000000020004" pitchFamily="2" charset="0"/>
              </a:rPr>
              <a:t>If we don’t provide a clear story ourselves, then our audience will make one up. In the best-case scenario, the story they make up is reasonably close to our own view of the material presented. However, it can be and often is much worse. The made-up story could be “this is boring,” “the author is wrong,” or “the author is incompetent.”</a:t>
            </a:r>
            <a:endParaRPr lang="en-US" b="1"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38</a:t>
            </a:fld>
            <a:endParaRPr lang="en-US" dirty="0"/>
          </a:p>
        </p:txBody>
      </p:sp>
    </p:spTree>
    <p:extLst>
      <p:ext uri="{BB962C8B-B14F-4D97-AF65-F5344CB8AC3E}">
        <p14:creationId xmlns:p14="http://schemas.microsoft.com/office/powerpoint/2010/main" val="2456641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“The raw data that come from an instrument need to be </a:t>
            </a:r>
            <a:r>
              <a:rPr lang="en-US" b="1" dirty="0">
                <a:solidFill>
                  <a:srgbClr val="0070C0"/>
                </a:solidFill>
              </a:rPr>
              <a:t>converted</a:t>
            </a:r>
            <a:r>
              <a:rPr lang="en-US" dirty="0"/>
              <a:t> into information, which is then </a:t>
            </a:r>
            <a:r>
              <a:rPr lang="en-US" b="1" dirty="0">
                <a:solidFill>
                  <a:srgbClr val="0070C0"/>
                </a:solidFill>
              </a:rPr>
              <a:t>transformed</a:t>
            </a:r>
            <a:r>
              <a:rPr lang="en-US" dirty="0">
                <a:solidFill>
                  <a:srgbClr val="0070C0"/>
                </a:solidFill>
              </a:rPr>
              <a:t> i</a:t>
            </a:r>
            <a:r>
              <a:rPr lang="en-US" dirty="0"/>
              <a:t>nto knowledge, which in turn is </a:t>
            </a:r>
            <a:r>
              <a:rPr lang="en-US" b="1" dirty="0">
                <a:solidFill>
                  <a:srgbClr val="0070C0"/>
                </a:solidFill>
              </a:rPr>
              <a:t>synthesized</a:t>
            </a:r>
            <a:r>
              <a:rPr lang="en-US" dirty="0">
                <a:solidFill>
                  <a:srgbClr val="0070C0"/>
                </a:solidFill>
              </a:rPr>
              <a:t> </a:t>
            </a:r>
            <a:r>
              <a:rPr lang="en-US" dirty="0"/>
              <a:t>and used to </a:t>
            </a:r>
            <a:r>
              <a:rPr lang="en-US" b="1" dirty="0">
                <a:solidFill>
                  <a:srgbClr val="0070C0"/>
                </a:solidFill>
              </a:rPr>
              <a:t>produce understanding</a:t>
            </a:r>
            <a:r>
              <a:rPr lang="en-US" dirty="0"/>
              <a:t>. ”</a:t>
            </a:r>
          </a:p>
          <a:p>
            <a:endParaRPr lang="en-US" dirty="0"/>
          </a:p>
          <a:p>
            <a:r>
              <a:rPr lang="en-US" dirty="0"/>
              <a:t>----------</a:t>
            </a:r>
          </a:p>
          <a:p>
            <a:r>
              <a:rPr lang="en-US" dirty="0"/>
              <a:t>When we recognize that writing a paper is writing a story, it raises the obvious point that we can become better storytellers, better writers, and better scientists by studying what makes a good story, how other writers do it, and how to apply those ideas to science. We can communicate more effectively while remaining rigorously professional. There are three aspects to effective storytelling. </a:t>
            </a:r>
          </a:p>
          <a:p>
            <a:r>
              <a:rPr lang="en-US" dirty="0"/>
              <a:t>The first is content — what makes a story engage and stay with us? </a:t>
            </a:r>
          </a:p>
          <a:p>
            <a:r>
              <a:rPr lang="en-US" dirty="0"/>
              <a:t>The second is structure — how do you put together that content to make it easy for us to get? </a:t>
            </a:r>
          </a:p>
          <a:p>
            <a:r>
              <a:rPr lang="en-US" dirty="0"/>
              <a:t>The third is language — how do you write the story in the most compelling way possible? This book is about these three issues.</a:t>
            </a:r>
          </a:p>
          <a:p>
            <a:endParaRPr lang="en-US" dirty="0"/>
          </a:p>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39</a:t>
            </a:fld>
            <a:endParaRPr lang="en-US" dirty="0"/>
          </a:p>
        </p:txBody>
      </p:sp>
    </p:spTree>
    <p:extLst>
      <p:ext uri="{BB962C8B-B14F-4D97-AF65-F5344CB8AC3E}">
        <p14:creationId xmlns:p14="http://schemas.microsoft.com/office/powerpoint/2010/main" val="259950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40</a:t>
            </a:fld>
            <a:endParaRPr lang="en-US" dirty="0"/>
          </a:p>
        </p:txBody>
      </p:sp>
    </p:spTree>
    <p:extLst>
      <p:ext uri="{BB962C8B-B14F-4D97-AF65-F5344CB8AC3E}">
        <p14:creationId xmlns:p14="http://schemas.microsoft.com/office/powerpoint/2010/main" val="38688731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b="1" dirty="0"/>
              <a:t>Title:</a:t>
            </a:r>
            <a:r>
              <a:rPr lang="en-US" sz="1600" dirty="0"/>
              <a:t> Unlocking Secrets in the Mouse Genome: A Hero's Journey</a:t>
            </a:r>
            <a:br>
              <a:rPr lang="en-US" sz="1600" dirty="0"/>
            </a:br>
            <a:r>
              <a:rPr lang="en-US" sz="1600" b="1" dirty="0"/>
              <a:t>Subtitle:</a:t>
            </a:r>
            <a:r>
              <a:rPr lang="en-US" sz="1600" dirty="0"/>
              <a:t> From Ordinary Genes to Extraordinary Insights</a:t>
            </a:r>
            <a:br>
              <a:rPr lang="en-US" sz="1600" dirty="0"/>
            </a:br>
            <a:r>
              <a:rPr lang="en-US" sz="1600" i="1" dirty="0"/>
              <a:t>Optional visual: illustration of a DNA helix overlaid on a mouse silhouette</a:t>
            </a:r>
          </a:p>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42</a:t>
            </a:fld>
            <a:endParaRPr lang="en-US" dirty="0"/>
          </a:p>
        </p:txBody>
      </p:sp>
    </p:spTree>
    <p:extLst>
      <p:ext uri="{BB962C8B-B14F-4D97-AF65-F5344CB8AC3E}">
        <p14:creationId xmlns:p14="http://schemas.microsoft.com/office/powerpoint/2010/main" val="1161081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structure works beautifully because it:</a:t>
            </a:r>
          </a:p>
          <a:p>
            <a:pPr>
              <a:buFont typeface="Arial" panose="020B0604020202020204" pitchFamily="34" charset="0"/>
              <a:buChar char="•"/>
            </a:pPr>
            <a:r>
              <a:rPr lang="en-US" dirty="0"/>
              <a:t>Moves from the </a:t>
            </a:r>
            <a:r>
              <a:rPr lang="en-US" b="1" dirty="0"/>
              <a:t>general to the specific</a:t>
            </a:r>
            <a:r>
              <a:rPr lang="en-US" dirty="0"/>
              <a:t> and back again.</a:t>
            </a:r>
          </a:p>
          <a:p>
            <a:pPr>
              <a:buFont typeface="Arial" panose="020B0604020202020204" pitchFamily="34" charset="0"/>
              <a:buChar char="•"/>
            </a:pPr>
            <a:r>
              <a:rPr lang="en-US" dirty="0"/>
              <a:t>Balances </a:t>
            </a:r>
            <a:r>
              <a:rPr lang="en-US" b="1" dirty="0"/>
              <a:t>data-driven insight with narrative drama</a:t>
            </a:r>
            <a:r>
              <a:rPr lang="en-US" dirty="0"/>
              <a:t>.</a:t>
            </a:r>
          </a:p>
          <a:p>
            <a:pPr>
              <a:buFont typeface="Arial" panose="020B0604020202020204" pitchFamily="34" charset="0"/>
              <a:buChar char="•"/>
            </a:pPr>
            <a:r>
              <a:rPr lang="en-US" dirty="0"/>
              <a:t>Helps people </a:t>
            </a:r>
            <a:r>
              <a:rPr lang="en-US" i="1" dirty="0"/>
              <a:t>feel</a:t>
            </a:r>
            <a:r>
              <a:rPr lang="en-US" dirty="0"/>
              <a:t> the stakes—even if they’re not geneticists.</a:t>
            </a:r>
          </a:p>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43</a:t>
            </a:fld>
            <a:endParaRPr lang="en-US" dirty="0"/>
          </a:p>
        </p:txBody>
      </p:sp>
    </p:spTree>
    <p:extLst>
      <p:ext uri="{BB962C8B-B14F-4D97-AF65-F5344CB8AC3E}">
        <p14:creationId xmlns:p14="http://schemas.microsoft.com/office/powerpoint/2010/main" val="900359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FE74-8978-76BB-C471-EEFB07CF8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60CC6-3E42-E153-6BE4-37903C529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293E7F-4C6A-2292-6950-162C660320F9}"/>
              </a:ext>
            </a:extLst>
          </p:cNvPr>
          <p:cNvSpPr>
            <a:spLocks noGrp="1"/>
          </p:cNvSpPr>
          <p:nvPr>
            <p:ph type="body" idx="1"/>
          </p:nvPr>
        </p:nvSpPr>
        <p:spPr/>
        <p:txBody>
          <a:bodyPr/>
          <a:lstStyle/>
          <a:p>
            <a:r>
              <a:rPr lang="en-US" dirty="0"/>
              <a:t>Classic mistakes; </a:t>
            </a:r>
          </a:p>
          <a:p>
            <a:r>
              <a:rPr lang="en-US" b="1" i="0" dirty="0">
                <a:solidFill>
                  <a:srgbClr val="000000"/>
                </a:solidFill>
                <a:effectLst/>
                <a:latin typeface="Tahoma" panose="020B0604030504040204" pitchFamily="34" charset="0"/>
              </a:rPr>
              <a:t>The visualization expert Edward Tufte has argued that with a proper presentation of all of the data, the engineers could have been much more persuasive</a:t>
            </a:r>
          </a:p>
          <a:p>
            <a:pPr marL="285750" indent="-285750">
              <a:buFont typeface="Arial" panose="020B0604020202020204" pitchFamily="34" charset="0"/>
              <a:buChar char="•"/>
            </a:pPr>
            <a:r>
              <a:rPr lang="en-US" b="1" i="0" dirty="0">
                <a:solidFill>
                  <a:srgbClr val="000000"/>
                </a:solidFill>
                <a:effectLst/>
                <a:latin typeface="Tahoma" panose="020B0604030504040204" pitchFamily="34" charset="0"/>
              </a:rPr>
              <a:t>Tufte created the chart above from the information in the 13 charts provided by Thiokol to NASA</a:t>
            </a:r>
          </a:p>
          <a:p>
            <a:pPr marL="285750" indent="-285750">
              <a:buFont typeface="Arial" panose="020B0604020202020204" pitchFamily="34" charset="0"/>
              <a:buChar char="•"/>
            </a:pPr>
            <a:r>
              <a:rPr lang="en-US" b="1" i="0" dirty="0">
                <a:solidFill>
                  <a:srgbClr val="000000"/>
                </a:solidFill>
                <a:effectLst/>
                <a:latin typeface="Tahoma" panose="020B0604030504040204" pitchFamily="34" charset="0"/>
              </a:rPr>
              <a:t>1. disappearing legend </a:t>
            </a:r>
            <a:r>
              <a:rPr lang="en-US" b="0" i="0" dirty="0">
                <a:solidFill>
                  <a:srgbClr val="000000"/>
                </a:solidFill>
                <a:effectLst/>
                <a:latin typeface="Tahoma" panose="020B0604030504040204" pitchFamily="34" charset="0"/>
              </a:rPr>
              <a:t>(legend was cut off by overhead projector and that meant that the legend meaning of symbols was not understood by audience)</a:t>
            </a:r>
          </a:p>
          <a:p>
            <a:pPr marL="285750" indent="-285750">
              <a:buFont typeface="Arial" panose="020B0604020202020204" pitchFamily="34" charset="0"/>
              <a:buChar char="•"/>
            </a:pPr>
            <a:r>
              <a:rPr lang="en-US" b="0" i="0" dirty="0">
                <a:solidFill>
                  <a:srgbClr val="000000"/>
                </a:solidFill>
                <a:effectLst/>
                <a:latin typeface="Tahoma" panose="020B0604030504040204" pitchFamily="34" charset="0"/>
              </a:rPr>
              <a:t>2. chartjunk: good design brings absolute attention to the data</a:t>
            </a:r>
          </a:p>
          <a:p>
            <a:pPr marL="285750" indent="-285750">
              <a:buFont typeface="Arial" panose="020B0604020202020204" pitchFamily="34" charset="0"/>
              <a:buChar char="•"/>
            </a:pPr>
            <a:r>
              <a:rPr lang="en-US" b="0" i="0" dirty="0">
                <a:solidFill>
                  <a:srgbClr val="000000"/>
                </a:solidFill>
                <a:effectLst/>
                <a:latin typeface="Tahoma" panose="020B0604030504040204" pitchFamily="34" charset="0"/>
              </a:rPr>
              <a:t>3. lack of clarity in depicting cause and effect</a:t>
            </a:r>
          </a:p>
          <a:p>
            <a:pPr marL="285750" indent="-285750">
              <a:buFont typeface="Arial" panose="020B0604020202020204" pitchFamily="34" charset="0"/>
              <a:buChar char="•"/>
            </a:pPr>
            <a:r>
              <a:rPr lang="en-US" b="0" i="0" dirty="0">
                <a:solidFill>
                  <a:srgbClr val="000000"/>
                </a:solidFill>
                <a:effectLst/>
                <a:latin typeface="Tahoma" panose="020B0604030504040204" pitchFamily="34" charset="0"/>
              </a:rPr>
              <a:t>4. wrong order</a:t>
            </a:r>
            <a:endParaRPr lang="en-US" b="1" dirty="0"/>
          </a:p>
        </p:txBody>
      </p:sp>
      <p:sp>
        <p:nvSpPr>
          <p:cNvPr id="4" name="Slide Number Placeholder 3">
            <a:extLst>
              <a:ext uri="{FF2B5EF4-FFF2-40B4-BE49-F238E27FC236}">
                <a16:creationId xmlns:a16="http://schemas.microsoft.com/office/drawing/2014/main" id="{5CF6A9CB-123B-EA50-8A06-02FF8751B554}"/>
              </a:ext>
            </a:extLst>
          </p:cNvPr>
          <p:cNvSpPr>
            <a:spLocks noGrp="1"/>
          </p:cNvSpPr>
          <p:nvPr>
            <p:ph type="sldNum" sz="quarter" idx="5"/>
          </p:nvPr>
        </p:nvSpPr>
        <p:spPr/>
        <p:txBody>
          <a:bodyPr/>
          <a:lstStyle/>
          <a:p>
            <a:fld id="{D9104375-74F5-8047-8871-259C1BCD0EB6}" type="slidenum">
              <a:rPr lang="en-US" smtClean="0"/>
              <a:pPr/>
              <a:t>6</a:t>
            </a:fld>
            <a:endParaRPr lang="en-US" dirty="0"/>
          </a:p>
        </p:txBody>
      </p:sp>
    </p:spTree>
    <p:extLst>
      <p:ext uri="{BB962C8B-B14F-4D97-AF65-F5344CB8AC3E}">
        <p14:creationId xmlns:p14="http://schemas.microsoft.com/office/powerpoint/2010/main" val="2875754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D7A1D-B8FD-F87D-34F5-885E9BC53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0CAF86-DDCE-3AB1-68A3-1882C5AB0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484C3-9439-BC7D-B071-4169F48B542C}"/>
              </a:ext>
            </a:extLst>
          </p:cNvPr>
          <p:cNvSpPr>
            <a:spLocks noGrp="1"/>
          </p:cNvSpPr>
          <p:nvPr>
            <p:ph type="body" idx="1"/>
          </p:nvPr>
        </p:nvSpPr>
        <p:spPr/>
        <p:txBody>
          <a:bodyPr/>
          <a:lstStyle/>
          <a:p>
            <a:r>
              <a:rPr lang="en-US" dirty="0"/>
              <a:t>Classic mistakes; </a:t>
            </a:r>
          </a:p>
          <a:p>
            <a:r>
              <a:rPr lang="en-US" b="1" i="0" dirty="0">
                <a:solidFill>
                  <a:srgbClr val="000000"/>
                </a:solidFill>
                <a:effectLst/>
                <a:latin typeface="Tahoma" panose="020B0604030504040204" pitchFamily="34" charset="0"/>
              </a:rPr>
              <a:t>The visualization expert Edward Tufte has argued that with a proper presentation of all of the data, the engineers could have been much more persuasive</a:t>
            </a:r>
          </a:p>
          <a:p>
            <a:pPr marL="285750" indent="-285750">
              <a:buFont typeface="Arial" panose="020B0604020202020204" pitchFamily="34" charset="0"/>
              <a:buChar char="•"/>
            </a:pPr>
            <a:r>
              <a:rPr lang="en-US" b="1" i="0" dirty="0">
                <a:solidFill>
                  <a:srgbClr val="000000"/>
                </a:solidFill>
                <a:effectLst/>
                <a:latin typeface="Tahoma" panose="020B0604030504040204" pitchFamily="34" charset="0"/>
              </a:rPr>
              <a:t>Tufte created the chart above from the information in the 13 charts provided by Thiokol to NASA</a:t>
            </a:r>
          </a:p>
          <a:p>
            <a:pPr marL="285750" indent="-285750">
              <a:buFont typeface="Arial" panose="020B0604020202020204" pitchFamily="34" charset="0"/>
              <a:buChar char="•"/>
            </a:pPr>
            <a:r>
              <a:rPr lang="en-US" b="1" i="0" dirty="0">
                <a:solidFill>
                  <a:srgbClr val="000000"/>
                </a:solidFill>
                <a:effectLst/>
                <a:latin typeface="Tahoma" panose="020B0604030504040204" pitchFamily="34" charset="0"/>
              </a:rPr>
              <a:t>1. disappearing legend </a:t>
            </a:r>
            <a:r>
              <a:rPr lang="en-US" b="0" i="0" dirty="0">
                <a:solidFill>
                  <a:srgbClr val="000000"/>
                </a:solidFill>
                <a:effectLst/>
                <a:latin typeface="Tahoma" panose="020B0604030504040204" pitchFamily="34" charset="0"/>
              </a:rPr>
              <a:t>(legend was cut off by overhead projector and that meant that the legend meaning of symbols was not understood by audience)</a:t>
            </a:r>
          </a:p>
          <a:p>
            <a:pPr marL="285750" indent="-285750">
              <a:buFont typeface="Arial" panose="020B0604020202020204" pitchFamily="34" charset="0"/>
              <a:buChar char="•"/>
            </a:pPr>
            <a:r>
              <a:rPr lang="en-US" b="0" i="0" dirty="0">
                <a:solidFill>
                  <a:srgbClr val="000000"/>
                </a:solidFill>
                <a:effectLst/>
                <a:latin typeface="Tahoma" panose="020B0604030504040204" pitchFamily="34" charset="0"/>
              </a:rPr>
              <a:t>2. chartjunk: good design brings absolute attention to the data</a:t>
            </a:r>
          </a:p>
          <a:p>
            <a:pPr marL="285750" indent="-285750">
              <a:buFont typeface="Arial" panose="020B0604020202020204" pitchFamily="34" charset="0"/>
              <a:buChar char="•"/>
            </a:pPr>
            <a:r>
              <a:rPr lang="en-US" b="0" i="0" dirty="0">
                <a:solidFill>
                  <a:srgbClr val="000000"/>
                </a:solidFill>
                <a:effectLst/>
                <a:latin typeface="Tahoma" panose="020B0604030504040204" pitchFamily="34" charset="0"/>
              </a:rPr>
              <a:t>3. lack of clarity in depicting cause and effect</a:t>
            </a:r>
          </a:p>
          <a:p>
            <a:pPr marL="285750" indent="-285750">
              <a:buFont typeface="Arial" panose="020B0604020202020204" pitchFamily="34" charset="0"/>
              <a:buChar char="•"/>
            </a:pPr>
            <a:r>
              <a:rPr lang="en-US" b="0" i="0" dirty="0">
                <a:solidFill>
                  <a:srgbClr val="000000"/>
                </a:solidFill>
                <a:effectLst/>
                <a:latin typeface="Tahoma" panose="020B0604030504040204" pitchFamily="34" charset="0"/>
              </a:rPr>
              <a:t>4. wrong order</a:t>
            </a:r>
            <a:endParaRPr lang="en-US" b="1" dirty="0"/>
          </a:p>
        </p:txBody>
      </p:sp>
      <p:sp>
        <p:nvSpPr>
          <p:cNvPr id="4" name="Slide Number Placeholder 3">
            <a:extLst>
              <a:ext uri="{FF2B5EF4-FFF2-40B4-BE49-F238E27FC236}">
                <a16:creationId xmlns:a16="http://schemas.microsoft.com/office/drawing/2014/main" id="{214C71A2-C226-B12D-0628-1A2494DC0FBA}"/>
              </a:ext>
            </a:extLst>
          </p:cNvPr>
          <p:cNvSpPr>
            <a:spLocks noGrp="1"/>
          </p:cNvSpPr>
          <p:nvPr>
            <p:ph type="sldNum" sz="quarter" idx="5"/>
          </p:nvPr>
        </p:nvSpPr>
        <p:spPr/>
        <p:txBody>
          <a:bodyPr/>
          <a:lstStyle/>
          <a:p>
            <a:fld id="{D9104375-74F5-8047-8871-259C1BCD0EB6}" type="slidenum">
              <a:rPr lang="en-US" smtClean="0"/>
              <a:pPr/>
              <a:t>7</a:t>
            </a:fld>
            <a:endParaRPr lang="en-US" dirty="0"/>
          </a:p>
        </p:txBody>
      </p:sp>
    </p:spTree>
    <p:extLst>
      <p:ext uri="{BB962C8B-B14F-4D97-AF65-F5344CB8AC3E}">
        <p14:creationId xmlns:p14="http://schemas.microsoft.com/office/powerpoint/2010/main" val="2962526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4BDE4-F565-038A-A464-D689504333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06EBB-6396-08CC-B5CB-2E83EDB402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80A730-A07A-C494-99E7-32ED4AFDA148}"/>
              </a:ext>
            </a:extLst>
          </p:cNvPr>
          <p:cNvSpPr>
            <a:spLocks noGrp="1"/>
          </p:cNvSpPr>
          <p:nvPr>
            <p:ph type="body" idx="1"/>
          </p:nvPr>
        </p:nvSpPr>
        <p:spPr/>
        <p:txBody>
          <a:bodyPr/>
          <a:lstStyle/>
          <a:p>
            <a:r>
              <a:rPr lang="en-US" dirty="0"/>
              <a:t>Improve on Tufte’s graph with an even better one created in R with the </a:t>
            </a:r>
            <a:r>
              <a:rPr lang="en-US" dirty="0" err="1"/>
              <a:t>oring</a:t>
            </a:r>
            <a:r>
              <a:rPr lang="en-US" dirty="0"/>
              <a:t> dataset using the DAAG library!</a:t>
            </a:r>
          </a:p>
        </p:txBody>
      </p:sp>
      <p:sp>
        <p:nvSpPr>
          <p:cNvPr id="4" name="Slide Number Placeholder 3">
            <a:extLst>
              <a:ext uri="{FF2B5EF4-FFF2-40B4-BE49-F238E27FC236}">
                <a16:creationId xmlns:a16="http://schemas.microsoft.com/office/drawing/2014/main" id="{FE232536-EA65-027B-CABD-DA25DBFB289B}"/>
              </a:ext>
            </a:extLst>
          </p:cNvPr>
          <p:cNvSpPr>
            <a:spLocks noGrp="1"/>
          </p:cNvSpPr>
          <p:nvPr>
            <p:ph type="sldNum" sz="quarter" idx="5"/>
          </p:nvPr>
        </p:nvSpPr>
        <p:spPr/>
        <p:txBody>
          <a:bodyPr/>
          <a:lstStyle/>
          <a:p>
            <a:fld id="{D9104375-74F5-8047-8871-259C1BCD0EB6}" type="slidenum">
              <a:rPr lang="en-US" smtClean="0"/>
              <a:pPr/>
              <a:t>8</a:t>
            </a:fld>
            <a:endParaRPr lang="en-US" dirty="0"/>
          </a:p>
        </p:txBody>
      </p:sp>
    </p:spTree>
    <p:extLst>
      <p:ext uri="{BB962C8B-B14F-4D97-AF65-F5344CB8AC3E}">
        <p14:creationId xmlns:p14="http://schemas.microsoft.com/office/powerpoint/2010/main" val="2726351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Famous good illustrations: </a:t>
            </a:r>
            <a:r>
              <a:rPr lang="en-US" b="1" dirty="0"/>
              <a:t>Minard (drawn 1869)</a:t>
            </a:r>
            <a:endParaRPr lang="en-US" dirty="0"/>
          </a:p>
          <a:p>
            <a:r>
              <a:rPr lang="en-US" b="0" i="0" dirty="0">
                <a:solidFill>
                  <a:srgbClr val="4C4C4C"/>
                </a:solidFill>
                <a:effectLst/>
                <a:latin typeface="Lato" panose="020F0502020204030204" pitchFamily="34" charset="0"/>
              </a:rPr>
              <a:t>Probably the best statistical graphic ever drawn, this map by Charles Joseph Minard portrays the losses suffered by Napoleon’s army in the Russian campaign of 1812. Beginning at the Polish-Russian border, the thick band shows the size of the army at each position. The path of Napoleon’s retreat from Moscow in the bitterly cold winter is depicted by the dark lower band, which is tied to temperature and time scales. </a:t>
            </a:r>
          </a:p>
          <a:p>
            <a:r>
              <a:rPr lang="en-US" b="0" i="0" dirty="0">
                <a:solidFill>
                  <a:srgbClr val="4C4C4C"/>
                </a:solidFill>
                <a:effectLst/>
                <a:latin typeface="Lato" panose="020F0502020204030204" pitchFamily="34" charset="0"/>
              </a:rPr>
              <a:t>Also considered: John Snow (The Broad Street Pump and Cholera): https://public.websites.umich.edu/~prestos/Downloads/DC/Ritter_Tufte.pdf?ref=quirkos.com</a:t>
            </a:r>
          </a:p>
          <a:p>
            <a:r>
              <a:rPr lang="en-US" b="0" i="0" dirty="0">
                <a:solidFill>
                  <a:srgbClr val="4C4C4C"/>
                </a:solidFill>
                <a:effectLst/>
                <a:latin typeface="Lato" panose="020F0502020204030204" pitchFamily="34" charset="0"/>
              </a:rPr>
              <a:t>Playfair (how do trade surpluses work? Hmmm..)</a:t>
            </a:r>
          </a:p>
          <a:p>
            <a:r>
              <a:rPr lang="en-US" b="1" i="0" dirty="0">
                <a:solidFill>
                  <a:srgbClr val="4C4C4C"/>
                </a:solidFill>
                <a:effectLst/>
                <a:latin typeface="Lato" panose="020F0502020204030204" pitchFamily="34" charset="0"/>
              </a:rPr>
              <a:t>Army: 680,000</a:t>
            </a:r>
            <a:endParaRPr lang="en-US" b="1"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9</a:t>
            </a:fld>
            <a:endParaRPr lang="en-US" dirty="0"/>
          </a:p>
        </p:txBody>
      </p:sp>
    </p:spTree>
    <p:extLst>
      <p:ext uri="{BB962C8B-B14F-4D97-AF65-F5344CB8AC3E}">
        <p14:creationId xmlns:p14="http://schemas.microsoft.com/office/powerpoint/2010/main" val="2436077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04375-74F5-8047-8871-259C1BCD0EB6}" type="slidenum">
              <a:rPr lang="en-US" smtClean="0"/>
              <a:pPr/>
              <a:t>10</a:t>
            </a:fld>
            <a:endParaRPr lang="en-US" dirty="0"/>
          </a:p>
        </p:txBody>
      </p:sp>
    </p:spTree>
    <p:extLst>
      <p:ext uri="{BB962C8B-B14F-4D97-AF65-F5344CB8AC3E}">
        <p14:creationId xmlns:p14="http://schemas.microsoft.com/office/powerpoint/2010/main" val="127821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F2600-B272-A876-52F9-E7053E5507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717831-3961-0EFE-C1E4-7DDE38B511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C93641-DA12-004F-0EDD-DFD488459A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CDECA6-1D77-DC8A-4E20-9FA26D2FC42E}"/>
              </a:ext>
            </a:extLst>
          </p:cNvPr>
          <p:cNvSpPr>
            <a:spLocks noGrp="1"/>
          </p:cNvSpPr>
          <p:nvPr>
            <p:ph type="sldNum" sz="quarter" idx="5"/>
          </p:nvPr>
        </p:nvSpPr>
        <p:spPr/>
        <p:txBody>
          <a:bodyPr/>
          <a:lstStyle/>
          <a:p>
            <a:fld id="{D9104375-74F5-8047-8871-259C1BCD0EB6}" type="slidenum">
              <a:rPr lang="en-US" smtClean="0"/>
              <a:pPr/>
              <a:t>11</a:t>
            </a:fld>
            <a:endParaRPr lang="en-US" dirty="0"/>
          </a:p>
        </p:txBody>
      </p:sp>
    </p:spTree>
    <p:extLst>
      <p:ext uri="{BB962C8B-B14F-4D97-AF65-F5344CB8AC3E}">
        <p14:creationId xmlns:p14="http://schemas.microsoft.com/office/powerpoint/2010/main" val="37436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 Title Slide w/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33EB50-8758-C242-AC0A-914AE0C39B18}"/>
              </a:ext>
            </a:extLst>
          </p:cNvPr>
          <p:cNvSpPr/>
          <p:nvPr userDrawn="1"/>
        </p:nvSpPr>
        <p:spPr>
          <a:xfrm>
            <a:off x="-1" y="0"/>
            <a:ext cx="12192001" cy="68580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pic>
        <p:nvPicPr>
          <p:cNvPr id="4" name="Picture 3">
            <a:extLst>
              <a:ext uri="{FF2B5EF4-FFF2-40B4-BE49-F238E27FC236}">
                <a16:creationId xmlns:a16="http://schemas.microsoft.com/office/drawing/2014/main" id="{D3C279D0-A85D-7B40-8A18-E48ED5D64CA9}"/>
              </a:ext>
            </a:extLst>
          </p:cNvPr>
          <p:cNvPicPr>
            <a:picLocks noChangeAspect="1"/>
          </p:cNvPicPr>
          <p:nvPr userDrawn="1"/>
        </p:nvPicPr>
        <p:blipFill>
          <a:blip r:embed="rId2"/>
          <a:srcRect l="3189" r="3189"/>
          <a:stretch/>
        </p:blipFill>
        <p:spPr>
          <a:xfrm>
            <a:off x="-1" y="0"/>
            <a:ext cx="12192000" cy="6858000"/>
          </a:xfrm>
          <a:prstGeom prst="rect">
            <a:avLst/>
          </a:prstGeom>
        </p:spPr>
      </p:pic>
      <p:sp>
        <p:nvSpPr>
          <p:cNvPr id="5" name="Rectangle 4">
            <a:extLst>
              <a:ext uri="{FF2B5EF4-FFF2-40B4-BE49-F238E27FC236}">
                <a16:creationId xmlns:a16="http://schemas.microsoft.com/office/drawing/2014/main" id="{2F5B142A-BD2B-6044-9339-40FF387731E8}"/>
              </a:ext>
            </a:extLst>
          </p:cNvPr>
          <p:cNvSpPr/>
          <p:nvPr userDrawn="1"/>
        </p:nvSpPr>
        <p:spPr>
          <a:xfrm>
            <a:off x="0" y="1204813"/>
            <a:ext cx="12192000" cy="4653643"/>
          </a:xfrm>
          <a:prstGeom prst="rect">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7" name="Text Placeholder 7">
            <a:extLst>
              <a:ext uri="{FF2B5EF4-FFF2-40B4-BE49-F238E27FC236}">
                <a16:creationId xmlns:a16="http://schemas.microsoft.com/office/drawing/2014/main" id="{776A90FC-CF97-CD4C-9263-F6302CF7B756}"/>
              </a:ext>
            </a:extLst>
          </p:cNvPr>
          <p:cNvSpPr>
            <a:spLocks noGrp="1"/>
          </p:cNvSpPr>
          <p:nvPr>
            <p:ph type="body" sz="quarter" idx="10" hasCustomPrompt="1"/>
          </p:nvPr>
        </p:nvSpPr>
        <p:spPr>
          <a:xfrm>
            <a:off x="582614" y="1850649"/>
            <a:ext cx="11026775" cy="1541463"/>
          </a:xfrm>
          <a:prstGeom prst="rect">
            <a:avLst/>
          </a:prstGeom>
        </p:spPr>
        <p:txBody>
          <a:bodyPr/>
          <a:lstStyle>
            <a:lvl1pPr marL="0">
              <a:buNone/>
              <a:defRPr sz="6000" b="1" i="0">
                <a:solidFill>
                  <a:schemeClr val="bg1"/>
                </a:solidFill>
                <a:latin typeface="Source Sans Pro" panose="020B0503030403020204" pitchFamily="34" charset="0"/>
              </a:defRPr>
            </a:lvl1pPr>
          </a:lstStyle>
          <a:p>
            <a:pPr lvl="0"/>
            <a:r>
              <a:rPr lang="en-US" dirty="0"/>
              <a:t>Alternate Title Slide Here and Here and Here 45pt Bold</a:t>
            </a:r>
          </a:p>
        </p:txBody>
      </p:sp>
      <p:sp>
        <p:nvSpPr>
          <p:cNvPr id="8" name="Text Placeholder 12">
            <a:extLst>
              <a:ext uri="{FF2B5EF4-FFF2-40B4-BE49-F238E27FC236}">
                <a16:creationId xmlns:a16="http://schemas.microsoft.com/office/drawing/2014/main" id="{028B5449-3E99-0E4E-8A44-E6124D0F871D}"/>
              </a:ext>
            </a:extLst>
          </p:cNvPr>
          <p:cNvSpPr>
            <a:spLocks noGrp="1"/>
          </p:cNvSpPr>
          <p:nvPr>
            <p:ph type="body" sz="quarter" idx="11" hasCustomPrompt="1"/>
          </p:nvPr>
        </p:nvSpPr>
        <p:spPr>
          <a:xfrm>
            <a:off x="1825959" y="4037944"/>
            <a:ext cx="8540083" cy="658627"/>
          </a:xfrm>
          <a:prstGeom prst="rect">
            <a:avLst/>
          </a:prstGeom>
        </p:spPr>
        <p:txBody>
          <a:bodyPr/>
          <a:lstStyle>
            <a:lvl1pPr marL="0" marR="0" indent="-228594"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chemeClr val="bg1"/>
                </a:solidFill>
                <a:latin typeface="Source Sans Pro" panose="020B0503030403020204" pitchFamily="34" charset="0"/>
                <a:cs typeface="Arial" panose="020B0604020202020204" pitchFamily="34" charset="0"/>
              </a:defRPr>
            </a:lvl1pPr>
          </a:lstStyle>
          <a:p>
            <a:pPr lvl="0"/>
            <a:r>
              <a:rPr lang="en-US" dirty="0"/>
              <a:t>Speaker Names </a:t>
            </a:r>
            <a:r>
              <a:rPr lang="en-US" dirty="0" err="1"/>
              <a:t>CanGoHere</a:t>
            </a:r>
            <a:r>
              <a:rPr lang="en-US" dirty="0"/>
              <a:t>, Ph.D. </a:t>
            </a:r>
            <a:r>
              <a:rPr lang="en-US" dirty="0" err="1"/>
              <a:t>24pt</a:t>
            </a:r>
            <a:endParaRPr lang="en-US" dirty="0"/>
          </a:p>
        </p:txBody>
      </p:sp>
    </p:spTree>
    <p:extLst>
      <p:ext uri="{BB962C8B-B14F-4D97-AF65-F5344CB8AC3E}">
        <p14:creationId xmlns:p14="http://schemas.microsoft.com/office/powerpoint/2010/main" val="2567296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Divider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BE7801F-491D-3B44-B5E1-DD613AFC7E73}"/>
              </a:ext>
            </a:extLst>
          </p:cNvPr>
          <p:cNvGrpSpPr/>
          <p:nvPr userDrawn="1"/>
        </p:nvGrpSpPr>
        <p:grpSpPr>
          <a:xfrm>
            <a:off x="-1" y="-130628"/>
            <a:ext cx="12199405" cy="5360653"/>
            <a:chOff x="-1" y="-97971"/>
            <a:chExt cx="9149554" cy="4020490"/>
          </a:xfrm>
        </p:grpSpPr>
        <p:sp>
          <p:nvSpPr>
            <p:cNvPr id="8" name="Rectangle 7">
              <a:extLst>
                <a:ext uri="{FF2B5EF4-FFF2-40B4-BE49-F238E27FC236}">
                  <a16:creationId xmlns:a16="http://schemas.microsoft.com/office/drawing/2014/main" id="{82723300-028A-5645-BD87-CEABBF61D7B3}"/>
                </a:ext>
              </a:extLst>
            </p:cNvPr>
            <p:cNvSpPr/>
            <p:nvPr userDrawn="1"/>
          </p:nvSpPr>
          <p:spPr>
            <a:xfrm>
              <a:off x="-1" y="-97971"/>
              <a:ext cx="9149554" cy="3233057"/>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solidFill>
                  <a:schemeClr val="bg1"/>
                </a:solidFill>
                <a:latin typeface="Source Sans Pro" panose="020B0503030403020204" pitchFamily="34" charset="0"/>
              </a:endParaRPr>
            </a:p>
          </p:txBody>
        </p:sp>
        <p:sp>
          <p:nvSpPr>
            <p:cNvPr id="9" name="Right Triangle 8">
              <a:extLst>
                <a:ext uri="{FF2B5EF4-FFF2-40B4-BE49-F238E27FC236}">
                  <a16:creationId xmlns:a16="http://schemas.microsoft.com/office/drawing/2014/main" id="{17426DAC-4A5D-4444-90AC-82382D437088}"/>
                </a:ext>
              </a:extLst>
            </p:cNvPr>
            <p:cNvSpPr/>
            <p:nvPr userDrawn="1"/>
          </p:nvSpPr>
          <p:spPr>
            <a:xfrm rot="10800000">
              <a:off x="2228851" y="3032261"/>
              <a:ext cx="694760" cy="890258"/>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
        <p:nvSpPr>
          <p:cNvPr id="12" name="Text Placeholder 4">
            <a:extLst>
              <a:ext uri="{FF2B5EF4-FFF2-40B4-BE49-F238E27FC236}">
                <a16:creationId xmlns:a16="http://schemas.microsoft.com/office/drawing/2014/main" id="{8E28F71E-4D86-B84E-9884-B2BA0F3719CB}"/>
              </a:ext>
            </a:extLst>
          </p:cNvPr>
          <p:cNvSpPr>
            <a:spLocks noGrp="1"/>
          </p:cNvSpPr>
          <p:nvPr>
            <p:ph type="body" sz="quarter" idx="10" hasCustomPrompt="1"/>
          </p:nvPr>
        </p:nvSpPr>
        <p:spPr>
          <a:xfrm>
            <a:off x="573949" y="477925"/>
            <a:ext cx="11113228" cy="3093636"/>
          </a:xfrm>
          <a:prstGeom prst="rect">
            <a:avLst/>
          </a:prstGeom>
        </p:spPr>
        <p:txBody>
          <a:bodyPr/>
          <a:lstStyle>
            <a:lvl1pPr marL="0">
              <a:buNone/>
              <a:defRPr sz="6933" b="1" i="0">
                <a:solidFill>
                  <a:schemeClr val="bg1"/>
                </a:solidFill>
                <a:latin typeface="Source Sans Pro" panose="020B05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CHAPTER SLIDE:</a:t>
            </a:r>
          </a:p>
          <a:p>
            <a:pPr lvl="0"/>
            <a:r>
              <a:rPr lang="en-US" dirty="0"/>
              <a:t>TITLE GOES HERE AND HERE 52PT CAPS</a:t>
            </a:r>
          </a:p>
        </p:txBody>
      </p:sp>
      <p:sp>
        <p:nvSpPr>
          <p:cNvPr id="15" name="Text Placeholder 14">
            <a:extLst>
              <a:ext uri="{FF2B5EF4-FFF2-40B4-BE49-F238E27FC236}">
                <a16:creationId xmlns:a16="http://schemas.microsoft.com/office/drawing/2014/main" id="{B4E8AE6D-CCCE-0E47-8B74-AB8696060EFD}"/>
              </a:ext>
            </a:extLst>
          </p:cNvPr>
          <p:cNvSpPr>
            <a:spLocks noGrp="1"/>
          </p:cNvSpPr>
          <p:nvPr>
            <p:ph type="body" sz="quarter" idx="11" hasCustomPrompt="1"/>
          </p:nvPr>
        </p:nvSpPr>
        <p:spPr>
          <a:xfrm>
            <a:off x="4471989" y="4495525"/>
            <a:ext cx="7215187" cy="1717840"/>
          </a:xfrm>
          <a:prstGeom prst="rect">
            <a:avLst/>
          </a:prstGeom>
        </p:spPr>
        <p:txBody>
          <a:bodyPr/>
          <a:lstStyle>
            <a:lvl1pPr marL="0" indent="0">
              <a:buNone/>
              <a:defRPr sz="3733" b="0" i="0" baseline="0">
                <a:solidFill>
                  <a:schemeClr val="tx2"/>
                </a:solidFill>
                <a:latin typeface="Source Sans Pro" panose="020B0503030403020204" pitchFamily="34" charset="0"/>
              </a:defRPr>
            </a:lvl1pPr>
          </a:lstStyle>
          <a:p>
            <a:pPr lvl="0"/>
            <a:r>
              <a:rPr lang="en-US" dirty="0"/>
              <a:t>Additional information here for this chapter, a quote, subtitle, statement, etc. </a:t>
            </a:r>
            <a:r>
              <a:rPr lang="en-US" dirty="0" err="1"/>
              <a:t>28pt</a:t>
            </a:r>
            <a:endParaRPr lang="en-US" dirty="0"/>
          </a:p>
        </p:txBody>
      </p:sp>
    </p:spTree>
    <p:extLst>
      <p:ext uri="{BB962C8B-B14F-4D97-AF65-F5344CB8AC3E}">
        <p14:creationId xmlns:p14="http://schemas.microsoft.com/office/powerpoint/2010/main" val="2991657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eneral Header Slide">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D944E324-23F9-E046-A2CE-E51DCFFCEC28}"/>
              </a:ext>
            </a:extLst>
          </p:cNvPr>
          <p:cNvSpPr>
            <a:spLocks noGrp="1"/>
          </p:cNvSpPr>
          <p:nvPr>
            <p:ph type="body" sz="quarter" idx="13" hasCustomPrompt="1"/>
          </p:nvPr>
        </p:nvSpPr>
        <p:spPr>
          <a:xfrm>
            <a:off x="325069" y="1373584"/>
            <a:ext cx="11172272" cy="5105919"/>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sp>
        <p:nvSpPr>
          <p:cNvPr id="6" name="Rectangle 5">
            <a:extLst>
              <a:ext uri="{FF2B5EF4-FFF2-40B4-BE49-F238E27FC236}">
                <a16:creationId xmlns:a16="http://schemas.microsoft.com/office/drawing/2014/main" id="{B53C8E07-B1CB-034C-930E-250012BEE034}"/>
              </a:ext>
            </a:extLst>
          </p:cNvPr>
          <p:cNvSpPr/>
          <p:nvPr userDrawn="1"/>
        </p:nvSpPr>
        <p:spPr>
          <a:xfrm>
            <a:off x="0" y="2"/>
            <a:ext cx="12192000" cy="4571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7" name="Text Placeholder 6">
            <a:extLst>
              <a:ext uri="{FF2B5EF4-FFF2-40B4-BE49-F238E27FC236}">
                <a16:creationId xmlns:a16="http://schemas.microsoft.com/office/drawing/2014/main" id="{5964C5C6-BC04-0946-9302-7D266C169AE0}"/>
              </a:ext>
            </a:extLst>
          </p:cNvPr>
          <p:cNvSpPr>
            <a:spLocks noGrp="1"/>
          </p:cNvSpPr>
          <p:nvPr>
            <p:ph type="body" sz="quarter" idx="10" hasCustomPrompt="1"/>
          </p:nvPr>
        </p:nvSpPr>
        <p:spPr>
          <a:xfrm>
            <a:off x="325069" y="378498"/>
            <a:ext cx="9732963" cy="630239"/>
          </a:xfrm>
          <a:prstGeom prst="rect">
            <a:avLst/>
          </a:prstGeom>
        </p:spPr>
        <p:txBody>
          <a:bodyPr/>
          <a:lstStyle>
            <a:lvl1pPr>
              <a:buNone/>
              <a:defRPr sz="4533" b="1" i="0">
                <a:solidFill>
                  <a:schemeClr val="tx2"/>
                </a:solidFill>
                <a:latin typeface="Source Sans Pro" panose="020B0503030403020204" pitchFamily="34" charset="0"/>
              </a:defRPr>
            </a:lvl1pPr>
          </a:lstStyle>
          <a:p>
            <a:pPr lvl="0"/>
            <a:r>
              <a:rPr lang="en-US" dirty="0"/>
              <a:t>LEFT HEADER: 34PT CAPS</a:t>
            </a:r>
          </a:p>
        </p:txBody>
      </p:sp>
    </p:spTree>
    <p:extLst>
      <p:ext uri="{BB962C8B-B14F-4D97-AF65-F5344CB8AC3E}">
        <p14:creationId xmlns:p14="http://schemas.microsoft.com/office/powerpoint/2010/main" val="3677324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eneral w/JAX name, Title, Page#">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7765B19-81AD-F74F-AF49-13AEF84E7B96}"/>
              </a:ext>
            </a:extLst>
          </p:cNvPr>
          <p:cNvSpPr>
            <a:spLocks noGrp="1"/>
          </p:cNvSpPr>
          <p:nvPr>
            <p:ph type="sldNum" sz="quarter" idx="4294967295"/>
          </p:nvPr>
        </p:nvSpPr>
        <p:spPr>
          <a:xfrm>
            <a:off x="11539961" y="6486922"/>
            <a:ext cx="470833" cy="215444"/>
          </a:xfrm>
          <a:prstGeom prst="rect">
            <a:avLst/>
          </a:prstGeom>
          <a:noFill/>
          <a:ln w="6350">
            <a:noFill/>
          </a:ln>
        </p:spPr>
        <p:txBody>
          <a:bodyPr tIns="0" bIns="0" anchor="t">
            <a:spAutoFit/>
          </a:bodyPr>
          <a:lstStyle>
            <a:lvl1pPr>
              <a:defRPr b="0" i="0">
                <a:solidFill>
                  <a:schemeClr val="tx2"/>
                </a:solidFill>
                <a:latin typeface="Source Sans Pro" panose="020B0503030403020204" pitchFamily="34" charset="0"/>
              </a:defRPr>
            </a:lvl1pPr>
          </a:lstStyle>
          <a:p>
            <a:pPr algn="ctr"/>
            <a:fld id="{6625A8D5-DBAF-8845-9299-98FFBA23C9BF}" type="slidenum">
              <a:rPr lang="en-US" sz="1400" smtClean="0">
                <a:cs typeface="Arial" panose="020B0604020202020204" pitchFamily="34" charset="0"/>
              </a:rPr>
              <a:pPr algn="ctr"/>
              <a:t>‹#›</a:t>
            </a:fld>
            <a:endParaRPr lang="en-US" sz="1400" dirty="0">
              <a:cs typeface="Arial" panose="020B0604020202020204" pitchFamily="34" charset="0"/>
            </a:endParaRPr>
          </a:p>
        </p:txBody>
      </p:sp>
      <p:grpSp>
        <p:nvGrpSpPr>
          <p:cNvPr id="2" name="Group 1">
            <a:extLst>
              <a:ext uri="{FF2B5EF4-FFF2-40B4-BE49-F238E27FC236}">
                <a16:creationId xmlns:a16="http://schemas.microsoft.com/office/drawing/2014/main" id="{97FF56CD-6A60-5D41-AC6D-756DC18EA01A}"/>
              </a:ext>
            </a:extLst>
          </p:cNvPr>
          <p:cNvGrpSpPr/>
          <p:nvPr userDrawn="1"/>
        </p:nvGrpSpPr>
        <p:grpSpPr>
          <a:xfrm>
            <a:off x="0" y="6366265"/>
            <a:ext cx="12192000" cy="385623"/>
            <a:chOff x="0" y="4774698"/>
            <a:chExt cx="9144000" cy="289217"/>
          </a:xfrm>
        </p:grpSpPr>
        <p:sp>
          <p:nvSpPr>
            <p:cNvPr id="5" name="Rectangle 4">
              <a:extLst>
                <a:ext uri="{FF2B5EF4-FFF2-40B4-BE49-F238E27FC236}">
                  <a16:creationId xmlns:a16="http://schemas.microsoft.com/office/drawing/2014/main" id="{140FBF9D-2125-7E42-8EEB-F5AC32193357}"/>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7" name="Right Triangle 6">
              <a:extLst>
                <a:ext uri="{FF2B5EF4-FFF2-40B4-BE49-F238E27FC236}">
                  <a16:creationId xmlns:a16="http://schemas.microsoft.com/office/drawing/2014/main" id="{95242366-61CD-5449-86EB-92143117F000}"/>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
        <p:nvSpPr>
          <p:cNvPr id="11" name="Text Placeholder 9">
            <a:extLst>
              <a:ext uri="{FF2B5EF4-FFF2-40B4-BE49-F238E27FC236}">
                <a16:creationId xmlns:a16="http://schemas.microsoft.com/office/drawing/2014/main" id="{5986D113-80CA-7F47-A29A-74D32ABAD006}"/>
              </a:ext>
            </a:extLst>
          </p:cNvPr>
          <p:cNvSpPr>
            <a:spLocks noGrp="1"/>
          </p:cNvSpPr>
          <p:nvPr>
            <p:ph type="body" sz="quarter" idx="12" hasCustomPrompt="1"/>
          </p:nvPr>
        </p:nvSpPr>
        <p:spPr>
          <a:xfrm>
            <a:off x="3278371" y="6497693"/>
            <a:ext cx="6826127" cy="193899"/>
          </a:xfrm>
          <a:prstGeom prst="rect">
            <a:avLst/>
          </a:prstGeom>
        </p:spPr>
        <p:txBody>
          <a:bodyPr tIns="0" bIns="0" anchor="t">
            <a:spAutoFit/>
          </a:bodyPr>
          <a:lstStyle>
            <a:lvl1pPr>
              <a:buNone/>
              <a:defRPr sz="1400" b="0" i="0">
                <a:solidFill>
                  <a:schemeClr val="tx2"/>
                </a:solidFill>
                <a:latin typeface="Source Sans Pro" panose="020B0503030403020204" pitchFamily="34" charset="0"/>
              </a:defRPr>
            </a:lvl1pPr>
          </a:lstStyle>
          <a:p>
            <a:pPr lvl="0"/>
            <a:r>
              <a:rPr lang="en-US" dirty="0"/>
              <a:t>PRESENTATION TITLE OR NICKNAME CAN LIVE HERE</a:t>
            </a:r>
          </a:p>
        </p:txBody>
      </p:sp>
      <p:sp>
        <p:nvSpPr>
          <p:cNvPr id="13" name="Text Placeholder 9">
            <a:extLst>
              <a:ext uri="{FF2B5EF4-FFF2-40B4-BE49-F238E27FC236}">
                <a16:creationId xmlns:a16="http://schemas.microsoft.com/office/drawing/2014/main" id="{F58ECC1F-A3B0-AF45-924F-AAD097B17E4E}"/>
              </a:ext>
            </a:extLst>
          </p:cNvPr>
          <p:cNvSpPr>
            <a:spLocks noGrp="1"/>
          </p:cNvSpPr>
          <p:nvPr>
            <p:ph type="body" sz="quarter" idx="14" hasCustomPrompt="1"/>
          </p:nvPr>
        </p:nvSpPr>
        <p:spPr>
          <a:xfrm>
            <a:off x="325069" y="560917"/>
            <a:ext cx="11172272" cy="5105919"/>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sp>
        <p:nvSpPr>
          <p:cNvPr id="8" name="TextBox 7">
            <a:extLst>
              <a:ext uri="{FF2B5EF4-FFF2-40B4-BE49-F238E27FC236}">
                <a16:creationId xmlns:a16="http://schemas.microsoft.com/office/drawing/2014/main" id="{2F84E2E4-5D05-6391-6FA2-E1B091136258}"/>
              </a:ext>
            </a:extLst>
          </p:cNvPr>
          <p:cNvSpPr txBox="1"/>
          <p:nvPr userDrawn="1"/>
        </p:nvSpPr>
        <p:spPr>
          <a:xfrm>
            <a:off x="1" y="6486922"/>
            <a:ext cx="2967791" cy="215444"/>
          </a:xfrm>
          <a:prstGeom prst="rect">
            <a:avLst/>
          </a:prstGeom>
          <a:noFill/>
        </p:spPr>
        <p:txBody>
          <a:bodyPr wrap="square" tIns="0" bIns="0" rtlCol="0" anchor="t">
            <a:spAutoFit/>
          </a:bodyPr>
          <a:lstStyle/>
          <a:p>
            <a:pPr algn="r"/>
            <a:r>
              <a:rPr lang="en-US" sz="1400" b="1" i="0" spc="67" baseline="0" dirty="0">
                <a:solidFill>
                  <a:schemeClr val="bg2">
                    <a:lumMod val="50000"/>
                  </a:schemeClr>
                </a:solidFill>
                <a:latin typeface="Source Sans Pro" panose="020B0503030403020204" pitchFamily="34" charset="0"/>
                <a:cs typeface="Arial" panose="020B0604020202020204" pitchFamily="34" charset="0"/>
              </a:rPr>
              <a:t>THE JACKSON LABORATORY</a:t>
            </a:r>
          </a:p>
        </p:txBody>
      </p:sp>
    </p:spTree>
    <p:extLst>
      <p:ext uri="{BB962C8B-B14F-4D97-AF65-F5344CB8AC3E}">
        <p14:creationId xmlns:p14="http://schemas.microsoft.com/office/powerpoint/2010/main" val="31736393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y w/JAX name, Title,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C89480-D3DF-8748-8722-1FFFFD7A55FD}"/>
              </a:ext>
            </a:extLst>
          </p:cNvPr>
          <p:cNvSpPr/>
          <p:nvPr userDrawn="1"/>
        </p:nvSpPr>
        <p:spPr>
          <a:xfrm>
            <a:off x="0" y="6366265"/>
            <a:ext cx="12192000" cy="4917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7" name="Right Triangle 6">
            <a:extLst>
              <a:ext uri="{FF2B5EF4-FFF2-40B4-BE49-F238E27FC236}">
                <a16:creationId xmlns:a16="http://schemas.microsoft.com/office/drawing/2014/main" id="{36B33EAC-AF78-ED4B-90C7-47F2FDB0F5BC}"/>
              </a:ext>
            </a:extLst>
          </p:cNvPr>
          <p:cNvSpPr/>
          <p:nvPr userDrawn="1"/>
        </p:nvSpPr>
        <p:spPr>
          <a:xfrm rot="10800000" flipH="1">
            <a:off x="3016780" y="6325921"/>
            <a:ext cx="364689" cy="42596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13" name="Slide Number Placeholder 17">
            <a:extLst>
              <a:ext uri="{FF2B5EF4-FFF2-40B4-BE49-F238E27FC236}">
                <a16:creationId xmlns:a16="http://schemas.microsoft.com/office/drawing/2014/main" id="{B60A824E-FEEF-FA4E-9895-D1C8877C0C5F}"/>
              </a:ext>
            </a:extLst>
          </p:cNvPr>
          <p:cNvSpPr>
            <a:spLocks noGrp="1"/>
          </p:cNvSpPr>
          <p:nvPr>
            <p:ph type="sldNum" sz="quarter" idx="4294967295"/>
          </p:nvPr>
        </p:nvSpPr>
        <p:spPr>
          <a:xfrm>
            <a:off x="11539961" y="6486922"/>
            <a:ext cx="470833" cy="215444"/>
          </a:xfrm>
          <a:prstGeom prst="rect">
            <a:avLst/>
          </a:prstGeom>
          <a:noFill/>
          <a:ln w="6350">
            <a:noFill/>
          </a:ln>
        </p:spPr>
        <p:txBody>
          <a:bodyPr tIns="0" bIns="0" anchor="t">
            <a:spAutoFit/>
          </a:bodyPr>
          <a:lstStyle>
            <a:lvl1pPr>
              <a:defRPr b="0" i="0">
                <a:solidFill>
                  <a:schemeClr val="bg1"/>
                </a:solidFill>
                <a:latin typeface="Source Sans Pro" panose="020B0503030403020204" pitchFamily="34" charset="0"/>
              </a:defRPr>
            </a:lvl1pPr>
          </a:lstStyle>
          <a:p>
            <a:pPr algn="ctr"/>
            <a:fld id="{6625A8D5-DBAF-8845-9299-98FFBA23C9BF}" type="slidenum">
              <a:rPr lang="en-US" sz="1400" smtClean="0">
                <a:cs typeface="Arial" panose="020B0604020202020204" pitchFamily="34" charset="0"/>
              </a:rPr>
              <a:pPr algn="ctr"/>
              <a:t>‹#›</a:t>
            </a:fld>
            <a:endParaRPr lang="en-US" sz="1400" dirty="0">
              <a:cs typeface="Arial" panose="020B0604020202020204" pitchFamily="34" charset="0"/>
            </a:endParaRPr>
          </a:p>
        </p:txBody>
      </p:sp>
      <p:sp>
        <p:nvSpPr>
          <p:cNvPr id="15" name="Text Placeholder 9">
            <a:extLst>
              <a:ext uri="{FF2B5EF4-FFF2-40B4-BE49-F238E27FC236}">
                <a16:creationId xmlns:a16="http://schemas.microsoft.com/office/drawing/2014/main" id="{2211C028-FA6A-4443-92CD-F57FCCAE7F41}"/>
              </a:ext>
            </a:extLst>
          </p:cNvPr>
          <p:cNvSpPr>
            <a:spLocks noGrp="1"/>
          </p:cNvSpPr>
          <p:nvPr>
            <p:ph type="body" sz="quarter" idx="12" hasCustomPrompt="1"/>
          </p:nvPr>
        </p:nvSpPr>
        <p:spPr>
          <a:xfrm>
            <a:off x="3278371" y="6497693"/>
            <a:ext cx="6826127" cy="193899"/>
          </a:xfrm>
          <a:prstGeom prst="rect">
            <a:avLst/>
          </a:prstGeom>
        </p:spPr>
        <p:txBody>
          <a:bodyPr tIns="0" bIns="0" anchor="t">
            <a:spAutoFit/>
          </a:bodyPr>
          <a:lstStyle>
            <a:lvl1pPr>
              <a:buNone/>
              <a:defRPr sz="1400" b="0" i="0">
                <a:solidFill>
                  <a:schemeClr val="bg1"/>
                </a:solidFill>
                <a:latin typeface="Source Sans Pro" panose="020B0503030403020204" pitchFamily="34" charset="0"/>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6E2021D8-CF06-1648-A34D-B933BE729F43}"/>
              </a:ext>
            </a:extLst>
          </p:cNvPr>
          <p:cNvSpPr>
            <a:spLocks noGrp="1"/>
          </p:cNvSpPr>
          <p:nvPr>
            <p:ph type="body" sz="quarter" idx="14" hasCustomPrompt="1"/>
          </p:nvPr>
        </p:nvSpPr>
        <p:spPr>
          <a:xfrm>
            <a:off x="325069" y="560917"/>
            <a:ext cx="11172272" cy="5105919"/>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sp>
        <p:nvSpPr>
          <p:cNvPr id="2" name="TextBox 1">
            <a:extLst>
              <a:ext uri="{FF2B5EF4-FFF2-40B4-BE49-F238E27FC236}">
                <a16:creationId xmlns:a16="http://schemas.microsoft.com/office/drawing/2014/main" id="{342FFFE3-6F6B-1835-F7D9-59F0EBC781B8}"/>
              </a:ext>
            </a:extLst>
          </p:cNvPr>
          <p:cNvSpPr txBox="1"/>
          <p:nvPr userDrawn="1"/>
        </p:nvSpPr>
        <p:spPr>
          <a:xfrm>
            <a:off x="1" y="6486922"/>
            <a:ext cx="2967791" cy="215444"/>
          </a:xfrm>
          <a:prstGeom prst="rect">
            <a:avLst/>
          </a:prstGeom>
          <a:noFill/>
        </p:spPr>
        <p:txBody>
          <a:bodyPr wrap="square" tIns="0" bIns="0" rtlCol="0" anchor="t">
            <a:spAutoFit/>
          </a:bodyPr>
          <a:lstStyle/>
          <a:p>
            <a:pPr algn="r"/>
            <a:r>
              <a:rPr lang="en-US" sz="1400" b="1" i="0" spc="67" baseline="0" dirty="0">
                <a:solidFill>
                  <a:schemeClr val="bg1"/>
                </a:solidFill>
                <a:latin typeface="Source Sans Pro" panose="020B0503030403020204" pitchFamily="34" charset="0"/>
                <a:cs typeface="Arial" panose="020B0604020202020204" pitchFamily="34" charset="0"/>
              </a:rPr>
              <a:t>THE JACKSON LABORATORY</a:t>
            </a:r>
          </a:p>
        </p:txBody>
      </p:sp>
    </p:spTree>
    <p:extLst>
      <p:ext uri="{BB962C8B-B14F-4D97-AF65-F5344CB8AC3E}">
        <p14:creationId xmlns:p14="http://schemas.microsoft.com/office/powerpoint/2010/main" val="1802128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Reverse w/JAX name, Title, Pag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F6741E-8CCA-4C4E-B0A3-741649C04FAB}"/>
              </a:ext>
            </a:extLst>
          </p:cNvPr>
          <p:cNvGrpSpPr/>
          <p:nvPr userDrawn="1"/>
        </p:nvGrpSpPr>
        <p:grpSpPr>
          <a:xfrm>
            <a:off x="-1" y="0"/>
            <a:ext cx="12192001" cy="6858000"/>
            <a:chOff x="-1" y="0"/>
            <a:chExt cx="9144001" cy="5143500"/>
          </a:xfrm>
        </p:grpSpPr>
        <p:sp>
          <p:nvSpPr>
            <p:cNvPr id="3" name="Rectangle 2">
              <a:extLst>
                <a:ext uri="{FF2B5EF4-FFF2-40B4-BE49-F238E27FC236}">
                  <a16:creationId xmlns:a16="http://schemas.microsoft.com/office/drawing/2014/main" id="{F4A875CD-6704-0848-BE4A-FFEEB0A5935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nvGrpSpPr>
            <p:cNvPr id="2" name="Group 1">
              <a:extLst>
                <a:ext uri="{FF2B5EF4-FFF2-40B4-BE49-F238E27FC236}">
                  <a16:creationId xmlns:a16="http://schemas.microsoft.com/office/drawing/2014/main" id="{72388502-05BC-5945-A033-AACACF358BD9}"/>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2ADAB89F-AD34-6A48-A442-2F4FDC778785}"/>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7" name="Right Triangle 6">
                <a:extLst>
                  <a:ext uri="{FF2B5EF4-FFF2-40B4-BE49-F238E27FC236}">
                    <a16:creationId xmlns:a16="http://schemas.microsoft.com/office/drawing/2014/main" id="{2D08FF64-15EC-3D4E-9A2A-6860016F6E90}"/>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grpSp>
      <p:sp>
        <p:nvSpPr>
          <p:cNvPr id="15" name="Slide Number Placeholder 17">
            <a:extLst>
              <a:ext uri="{FF2B5EF4-FFF2-40B4-BE49-F238E27FC236}">
                <a16:creationId xmlns:a16="http://schemas.microsoft.com/office/drawing/2014/main" id="{2FDB0E3C-B65A-A24A-96DA-7D7AE84EB18A}"/>
              </a:ext>
            </a:extLst>
          </p:cNvPr>
          <p:cNvSpPr>
            <a:spLocks noGrp="1"/>
          </p:cNvSpPr>
          <p:nvPr>
            <p:ph type="sldNum" sz="quarter" idx="4294967295"/>
          </p:nvPr>
        </p:nvSpPr>
        <p:spPr>
          <a:xfrm>
            <a:off x="11539961" y="6486922"/>
            <a:ext cx="470833" cy="215444"/>
          </a:xfrm>
          <a:prstGeom prst="rect">
            <a:avLst/>
          </a:prstGeom>
          <a:noFill/>
          <a:ln w="6350">
            <a:noFill/>
          </a:ln>
        </p:spPr>
        <p:txBody>
          <a:bodyPr tIns="0" bIns="0" anchor="t">
            <a:spAutoFit/>
          </a:bodyPr>
          <a:lstStyle>
            <a:lvl1pPr>
              <a:defRPr b="0" i="0">
                <a:solidFill>
                  <a:schemeClr val="bg1"/>
                </a:solidFill>
                <a:latin typeface="Source Sans Pro" panose="020B0503030403020204" pitchFamily="34" charset="0"/>
              </a:defRPr>
            </a:lvl1pPr>
          </a:lstStyle>
          <a:p>
            <a:pPr algn="ctr"/>
            <a:fld id="{6625A8D5-DBAF-8845-9299-98FFBA23C9BF}" type="slidenum">
              <a:rPr lang="en-US" sz="1400" smtClean="0">
                <a:cs typeface="Arial" panose="020B0604020202020204" pitchFamily="34" charset="0"/>
              </a:rPr>
              <a:pPr algn="ctr"/>
              <a:t>‹#›</a:t>
            </a:fld>
            <a:endParaRPr lang="en-US" sz="1400" dirty="0">
              <a:cs typeface="Arial" panose="020B0604020202020204" pitchFamily="34" charset="0"/>
            </a:endParaRPr>
          </a:p>
        </p:txBody>
      </p:sp>
      <p:sp>
        <p:nvSpPr>
          <p:cNvPr id="17" name="Text Placeholder 9">
            <a:extLst>
              <a:ext uri="{FF2B5EF4-FFF2-40B4-BE49-F238E27FC236}">
                <a16:creationId xmlns:a16="http://schemas.microsoft.com/office/drawing/2014/main" id="{2A91190E-987F-3D4D-9686-5D75BE426496}"/>
              </a:ext>
            </a:extLst>
          </p:cNvPr>
          <p:cNvSpPr>
            <a:spLocks noGrp="1"/>
          </p:cNvSpPr>
          <p:nvPr>
            <p:ph type="body" sz="quarter" idx="12" hasCustomPrompt="1"/>
          </p:nvPr>
        </p:nvSpPr>
        <p:spPr>
          <a:xfrm>
            <a:off x="3278371" y="6497693"/>
            <a:ext cx="6826127" cy="193899"/>
          </a:xfrm>
          <a:prstGeom prst="rect">
            <a:avLst/>
          </a:prstGeom>
        </p:spPr>
        <p:txBody>
          <a:bodyPr tIns="0" bIns="0" anchor="t">
            <a:spAutoFit/>
          </a:bodyPr>
          <a:lstStyle>
            <a:lvl1pPr>
              <a:buNone/>
              <a:defRPr sz="1400" b="0" i="0">
                <a:solidFill>
                  <a:schemeClr val="bg1"/>
                </a:solidFill>
                <a:latin typeface="Source Sans Pro" panose="020B0503030403020204" pitchFamily="34" charset="0"/>
              </a:defRPr>
            </a:lvl1pPr>
          </a:lstStyle>
          <a:p>
            <a:pPr lvl="0"/>
            <a:r>
              <a:rPr lang="en-US" dirty="0"/>
              <a:t>PRESENTATION TITLE OR NICKNAME CAN LIVE HERE</a:t>
            </a:r>
          </a:p>
        </p:txBody>
      </p:sp>
      <p:sp>
        <p:nvSpPr>
          <p:cNvPr id="14" name="Text Placeholder 9">
            <a:extLst>
              <a:ext uri="{FF2B5EF4-FFF2-40B4-BE49-F238E27FC236}">
                <a16:creationId xmlns:a16="http://schemas.microsoft.com/office/drawing/2014/main" id="{FED1C3DA-384D-2F44-AD88-3E6B1155052F}"/>
              </a:ext>
            </a:extLst>
          </p:cNvPr>
          <p:cNvSpPr>
            <a:spLocks noGrp="1"/>
          </p:cNvSpPr>
          <p:nvPr>
            <p:ph type="body" sz="quarter" idx="15" hasCustomPrompt="1"/>
          </p:nvPr>
        </p:nvSpPr>
        <p:spPr>
          <a:xfrm>
            <a:off x="325069" y="560917"/>
            <a:ext cx="11172272" cy="3997995"/>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sp>
        <p:nvSpPr>
          <p:cNvPr id="13" name="Text Placeholder 9">
            <a:extLst>
              <a:ext uri="{FF2B5EF4-FFF2-40B4-BE49-F238E27FC236}">
                <a16:creationId xmlns:a16="http://schemas.microsoft.com/office/drawing/2014/main" id="{61AE034E-2254-2B43-BEA3-1BDC0022F9F2}"/>
              </a:ext>
            </a:extLst>
          </p:cNvPr>
          <p:cNvSpPr>
            <a:spLocks noGrp="1"/>
          </p:cNvSpPr>
          <p:nvPr>
            <p:ph type="body" sz="quarter" idx="14" hasCustomPrompt="1"/>
          </p:nvPr>
        </p:nvSpPr>
        <p:spPr>
          <a:xfrm>
            <a:off x="325069" y="4944533"/>
            <a:ext cx="11172272" cy="847992"/>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solidFill>
                  <a:schemeClr val="bg1"/>
                </a:solidFill>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Black or white text will work on this slide.</a:t>
            </a:r>
          </a:p>
        </p:txBody>
      </p:sp>
      <p:sp>
        <p:nvSpPr>
          <p:cNvPr id="6" name="TextBox 5">
            <a:extLst>
              <a:ext uri="{FF2B5EF4-FFF2-40B4-BE49-F238E27FC236}">
                <a16:creationId xmlns:a16="http://schemas.microsoft.com/office/drawing/2014/main" id="{8D59BAF0-0BEA-6110-3FAB-38CED49120F5}"/>
              </a:ext>
            </a:extLst>
          </p:cNvPr>
          <p:cNvSpPr txBox="1"/>
          <p:nvPr userDrawn="1"/>
        </p:nvSpPr>
        <p:spPr>
          <a:xfrm>
            <a:off x="1" y="6486922"/>
            <a:ext cx="2967791" cy="215444"/>
          </a:xfrm>
          <a:prstGeom prst="rect">
            <a:avLst/>
          </a:prstGeom>
          <a:noFill/>
        </p:spPr>
        <p:txBody>
          <a:bodyPr wrap="square" tIns="0" bIns="0" rtlCol="0" anchor="t">
            <a:spAutoFit/>
          </a:bodyPr>
          <a:lstStyle/>
          <a:p>
            <a:pPr algn="r"/>
            <a:r>
              <a:rPr lang="en-US" sz="1400" b="1" i="0" spc="67" baseline="0" dirty="0">
                <a:solidFill>
                  <a:schemeClr val="bg1"/>
                </a:solidFill>
                <a:latin typeface="Source Sans Pro" panose="020B0503030403020204" pitchFamily="34" charset="0"/>
                <a:cs typeface="Arial" panose="020B0604020202020204" pitchFamily="34" charset="0"/>
              </a:rPr>
              <a:t>THE JACKSON LABORATORY</a:t>
            </a:r>
          </a:p>
        </p:txBody>
      </p:sp>
    </p:spTree>
    <p:extLst>
      <p:ext uri="{BB962C8B-B14F-4D97-AF65-F5344CB8AC3E}">
        <p14:creationId xmlns:p14="http://schemas.microsoft.com/office/powerpoint/2010/main" val="430151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ue w/Logo and Pag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30E12F-8FB2-AF44-BAD9-573B972EED43}"/>
              </a:ext>
            </a:extLst>
          </p:cNvPr>
          <p:cNvSpPr txBox="1"/>
          <p:nvPr userDrawn="1"/>
        </p:nvSpPr>
        <p:spPr>
          <a:xfrm>
            <a:off x="11649393" y="6460440"/>
            <a:ext cx="492177" cy="307777"/>
          </a:xfrm>
          <a:prstGeom prst="rect">
            <a:avLst/>
          </a:prstGeom>
          <a:noFill/>
        </p:spPr>
        <p:txBody>
          <a:bodyPr wrap="square" rtlCol="0">
            <a:spAutoFit/>
          </a:bodyPr>
          <a:lstStyle/>
          <a:p>
            <a:fld id="{6625A8D5-DBAF-8845-9299-98FFBA23C9BF}" type="slidenum">
              <a:rPr lang="en-US" sz="1400" b="0" i="0" smtClean="0">
                <a:solidFill>
                  <a:schemeClr val="bg2"/>
                </a:solidFill>
                <a:latin typeface="Source Sans Pro" panose="020B0503030403020204" pitchFamily="34" charset="0"/>
                <a:cs typeface="Arial" panose="020B0604020202020204" pitchFamily="34" charset="0"/>
              </a:rPr>
              <a:pPr/>
              <a:t>‹#›</a:t>
            </a:fld>
            <a:endParaRPr lang="en-US" sz="1400" b="0" i="0" dirty="0">
              <a:solidFill>
                <a:schemeClr val="bg2"/>
              </a:solidFill>
              <a:latin typeface="Source Sans Pro" panose="020B0503030403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CE3CF96-05E5-424D-906E-FD90FB1429C9}"/>
              </a:ext>
            </a:extLst>
          </p:cNvPr>
          <p:cNvPicPr>
            <a:picLocks noChangeAspect="1"/>
          </p:cNvPicPr>
          <p:nvPr userDrawn="1"/>
        </p:nvPicPr>
        <p:blipFill rotWithShape="1">
          <a:blip r:embed="rId2"/>
          <a:srcRect r="50000"/>
          <a:stretch/>
        </p:blipFill>
        <p:spPr>
          <a:xfrm>
            <a:off x="10569387" y="6484355"/>
            <a:ext cx="534043" cy="259944"/>
          </a:xfrm>
          <a:prstGeom prst="rect">
            <a:avLst/>
          </a:prstGeom>
        </p:spPr>
      </p:pic>
      <p:sp>
        <p:nvSpPr>
          <p:cNvPr id="12" name="Text Placeholder 9">
            <a:extLst>
              <a:ext uri="{FF2B5EF4-FFF2-40B4-BE49-F238E27FC236}">
                <a16:creationId xmlns:a16="http://schemas.microsoft.com/office/drawing/2014/main" id="{B171E673-F3EF-A54F-B2C5-D338BF711A03}"/>
              </a:ext>
            </a:extLst>
          </p:cNvPr>
          <p:cNvSpPr>
            <a:spLocks noGrp="1"/>
          </p:cNvSpPr>
          <p:nvPr>
            <p:ph type="body" sz="quarter" idx="14" hasCustomPrompt="1"/>
          </p:nvPr>
        </p:nvSpPr>
        <p:spPr>
          <a:xfrm>
            <a:off x="325069" y="560917"/>
            <a:ext cx="11172272" cy="5105919"/>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grpSp>
        <p:nvGrpSpPr>
          <p:cNvPr id="13" name="Group 12">
            <a:extLst>
              <a:ext uri="{FF2B5EF4-FFF2-40B4-BE49-F238E27FC236}">
                <a16:creationId xmlns:a16="http://schemas.microsoft.com/office/drawing/2014/main" id="{C1769838-2C1E-5440-BDDE-23BE2E4428F7}"/>
              </a:ext>
            </a:extLst>
          </p:cNvPr>
          <p:cNvGrpSpPr/>
          <p:nvPr userDrawn="1"/>
        </p:nvGrpSpPr>
        <p:grpSpPr>
          <a:xfrm>
            <a:off x="0" y="6366265"/>
            <a:ext cx="12192000" cy="385623"/>
            <a:chOff x="0" y="4774698"/>
            <a:chExt cx="9144000" cy="289217"/>
          </a:xfrm>
          <a:solidFill>
            <a:schemeClr val="bg2">
              <a:lumMod val="75000"/>
            </a:schemeClr>
          </a:solidFill>
        </p:grpSpPr>
        <p:sp>
          <p:nvSpPr>
            <p:cNvPr id="14" name="Rectangle 13">
              <a:extLst>
                <a:ext uri="{FF2B5EF4-FFF2-40B4-BE49-F238E27FC236}">
                  <a16:creationId xmlns:a16="http://schemas.microsoft.com/office/drawing/2014/main" id="{D9F33472-65F5-8249-A819-63D184349BAD}"/>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solidFill>
                  <a:schemeClr val="bg1"/>
                </a:solidFill>
                <a:latin typeface="Source Sans Pro" panose="020B0503030403020204" pitchFamily="34" charset="0"/>
              </a:endParaRPr>
            </a:p>
          </p:txBody>
        </p:sp>
        <p:sp>
          <p:nvSpPr>
            <p:cNvPr id="15" name="Right Triangle 14">
              <a:extLst>
                <a:ext uri="{FF2B5EF4-FFF2-40B4-BE49-F238E27FC236}">
                  <a16:creationId xmlns:a16="http://schemas.microsoft.com/office/drawing/2014/main" id="{296ED723-6154-9843-9E4E-DD8E188E1F02}"/>
                </a:ext>
              </a:extLst>
            </p:cNvPr>
            <p:cNvSpPr/>
            <p:nvPr userDrawn="1"/>
          </p:nvSpPr>
          <p:spPr>
            <a:xfrm rot="10800000">
              <a:off x="843274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Tree>
    <p:extLst>
      <p:ext uri="{BB962C8B-B14F-4D97-AF65-F5344CB8AC3E}">
        <p14:creationId xmlns:p14="http://schemas.microsoft.com/office/powerpoint/2010/main" val="3933167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ay w/Logo and Pag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FA1161-4F71-3D49-B447-5988CD0A7DA4}"/>
              </a:ext>
            </a:extLst>
          </p:cNvPr>
          <p:cNvSpPr txBox="1"/>
          <p:nvPr userDrawn="1"/>
        </p:nvSpPr>
        <p:spPr>
          <a:xfrm>
            <a:off x="11649393" y="6460440"/>
            <a:ext cx="492177" cy="307777"/>
          </a:xfrm>
          <a:prstGeom prst="rect">
            <a:avLst/>
          </a:prstGeom>
          <a:noFill/>
        </p:spPr>
        <p:txBody>
          <a:bodyPr wrap="square" rtlCol="0">
            <a:spAutoFit/>
          </a:bodyPr>
          <a:lstStyle/>
          <a:p>
            <a:fld id="{6625A8D5-DBAF-8845-9299-98FFBA23C9BF}" type="slidenum">
              <a:rPr lang="en-US" sz="1400" b="0" i="0" smtClean="0">
                <a:solidFill>
                  <a:schemeClr val="tx2"/>
                </a:solidFill>
                <a:latin typeface="Source Sans Pro" panose="020B0503030403020204" pitchFamily="34" charset="0"/>
                <a:cs typeface="Arial" panose="020B0604020202020204" pitchFamily="34" charset="0"/>
              </a:rPr>
              <a:pPr/>
              <a:t>‹#›</a:t>
            </a:fld>
            <a:endParaRPr lang="en-US" sz="1400" b="0" i="0" dirty="0">
              <a:solidFill>
                <a:schemeClr val="tx2"/>
              </a:solidFill>
              <a:latin typeface="Source Sans Pro" panose="020B0503030403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F9A9C3-3E01-EA40-AED8-6F538928103C}"/>
              </a:ext>
            </a:extLst>
          </p:cNvPr>
          <p:cNvPicPr>
            <a:picLocks noChangeAspect="1"/>
          </p:cNvPicPr>
          <p:nvPr userDrawn="1"/>
        </p:nvPicPr>
        <p:blipFill rotWithShape="1">
          <a:blip r:embed="rId2"/>
          <a:srcRect r="50000"/>
          <a:stretch/>
        </p:blipFill>
        <p:spPr>
          <a:xfrm>
            <a:off x="10569387" y="6484355"/>
            <a:ext cx="534043" cy="259944"/>
          </a:xfrm>
          <a:prstGeom prst="rect">
            <a:avLst/>
          </a:prstGeom>
        </p:spPr>
      </p:pic>
      <p:sp>
        <p:nvSpPr>
          <p:cNvPr id="11" name="Text Placeholder 9">
            <a:extLst>
              <a:ext uri="{FF2B5EF4-FFF2-40B4-BE49-F238E27FC236}">
                <a16:creationId xmlns:a16="http://schemas.microsoft.com/office/drawing/2014/main" id="{E0B26E3F-CBC5-0247-97AE-28C578E83C71}"/>
              </a:ext>
            </a:extLst>
          </p:cNvPr>
          <p:cNvSpPr>
            <a:spLocks noGrp="1"/>
          </p:cNvSpPr>
          <p:nvPr>
            <p:ph type="body" sz="quarter" idx="14" hasCustomPrompt="1"/>
          </p:nvPr>
        </p:nvSpPr>
        <p:spPr>
          <a:xfrm>
            <a:off x="325069" y="560917"/>
            <a:ext cx="11172272" cy="5105919"/>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grpSp>
        <p:nvGrpSpPr>
          <p:cNvPr id="15" name="Group 14">
            <a:extLst>
              <a:ext uri="{FF2B5EF4-FFF2-40B4-BE49-F238E27FC236}">
                <a16:creationId xmlns:a16="http://schemas.microsoft.com/office/drawing/2014/main" id="{B4549D79-BC67-FE4F-8F17-1D6E6081354B}"/>
              </a:ext>
            </a:extLst>
          </p:cNvPr>
          <p:cNvGrpSpPr/>
          <p:nvPr userDrawn="1"/>
        </p:nvGrpSpPr>
        <p:grpSpPr>
          <a:xfrm>
            <a:off x="0" y="6366265"/>
            <a:ext cx="12192000" cy="385623"/>
            <a:chOff x="0" y="4774698"/>
            <a:chExt cx="9144000" cy="289217"/>
          </a:xfrm>
          <a:solidFill>
            <a:schemeClr val="accent1"/>
          </a:solidFill>
        </p:grpSpPr>
        <p:sp>
          <p:nvSpPr>
            <p:cNvPr id="16" name="Rectangle 15">
              <a:extLst>
                <a:ext uri="{FF2B5EF4-FFF2-40B4-BE49-F238E27FC236}">
                  <a16:creationId xmlns:a16="http://schemas.microsoft.com/office/drawing/2014/main" id="{FC87542C-7242-FA4C-A2DA-A68A513178A3}"/>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solidFill>
                  <a:schemeClr val="bg1"/>
                </a:solidFill>
                <a:latin typeface="Source Sans Pro" panose="020B0503030403020204" pitchFamily="34" charset="0"/>
              </a:endParaRPr>
            </a:p>
          </p:txBody>
        </p:sp>
        <p:sp>
          <p:nvSpPr>
            <p:cNvPr id="17" name="Right Triangle 16">
              <a:extLst>
                <a:ext uri="{FF2B5EF4-FFF2-40B4-BE49-F238E27FC236}">
                  <a16:creationId xmlns:a16="http://schemas.microsoft.com/office/drawing/2014/main" id="{10A53183-4A2E-854E-8CB5-1016426315C3}"/>
                </a:ext>
              </a:extLst>
            </p:cNvPr>
            <p:cNvSpPr/>
            <p:nvPr userDrawn="1"/>
          </p:nvSpPr>
          <p:spPr>
            <a:xfrm rot="10800000">
              <a:off x="843274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Tree>
    <p:extLst>
      <p:ext uri="{BB962C8B-B14F-4D97-AF65-F5344CB8AC3E}">
        <p14:creationId xmlns:p14="http://schemas.microsoft.com/office/powerpoint/2010/main" val="3079067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Reverse w/Logo and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8B1AB6-107A-FC40-81F8-F5F0BF764E01}"/>
              </a:ext>
            </a:extLst>
          </p:cNvPr>
          <p:cNvSpPr/>
          <p:nvPr userDrawn="1"/>
        </p:nvSpPr>
        <p:spPr>
          <a:xfrm>
            <a:off x="-1" y="0"/>
            <a:ext cx="12192001" cy="68580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5" name="TextBox 4">
            <a:extLst>
              <a:ext uri="{FF2B5EF4-FFF2-40B4-BE49-F238E27FC236}">
                <a16:creationId xmlns:a16="http://schemas.microsoft.com/office/drawing/2014/main" id="{4BB8BA16-A01E-6C4B-AF7E-83685A6DA858}"/>
              </a:ext>
            </a:extLst>
          </p:cNvPr>
          <p:cNvSpPr txBox="1"/>
          <p:nvPr userDrawn="1"/>
        </p:nvSpPr>
        <p:spPr>
          <a:xfrm>
            <a:off x="11649393" y="6460440"/>
            <a:ext cx="492177" cy="307777"/>
          </a:xfrm>
          <a:prstGeom prst="rect">
            <a:avLst/>
          </a:prstGeom>
          <a:noFill/>
        </p:spPr>
        <p:txBody>
          <a:bodyPr wrap="square" rtlCol="0">
            <a:spAutoFit/>
          </a:bodyPr>
          <a:lstStyle/>
          <a:p>
            <a:fld id="{6625A8D5-DBAF-8845-9299-98FFBA23C9BF}" type="slidenum">
              <a:rPr lang="en-US" sz="1400" b="0" i="0" smtClean="0">
                <a:solidFill>
                  <a:schemeClr val="bg1"/>
                </a:solidFill>
                <a:latin typeface="Source Sans Pro" panose="020B0503030403020204" pitchFamily="34" charset="0"/>
                <a:cs typeface="Arial" panose="020B0604020202020204" pitchFamily="34" charset="0"/>
              </a:rPr>
              <a:pPr/>
              <a:t>‹#›</a:t>
            </a:fld>
            <a:endParaRPr lang="en-US" sz="1400" b="0" i="0" dirty="0">
              <a:solidFill>
                <a:schemeClr val="bg1"/>
              </a:solidFill>
              <a:latin typeface="Source Sans Pro" panose="020B0503030403020204" pitchFamily="34" charset="0"/>
              <a:cs typeface="Arial" panose="020B0604020202020204" pitchFamily="34" charset="0"/>
            </a:endParaRPr>
          </a:p>
        </p:txBody>
      </p:sp>
      <p:pic>
        <p:nvPicPr>
          <p:cNvPr id="8" name="Picture 7" descr="A picture containing drawing&#10;&#10;Description automatically generated">
            <a:extLst>
              <a:ext uri="{FF2B5EF4-FFF2-40B4-BE49-F238E27FC236}">
                <a16:creationId xmlns:a16="http://schemas.microsoft.com/office/drawing/2014/main" id="{98D39A21-D547-8E47-8541-02563ACACE11}"/>
              </a:ext>
            </a:extLst>
          </p:cNvPr>
          <p:cNvPicPr>
            <a:picLocks noChangeAspect="1"/>
          </p:cNvPicPr>
          <p:nvPr userDrawn="1"/>
        </p:nvPicPr>
        <p:blipFill rotWithShape="1">
          <a:blip r:embed="rId2"/>
          <a:srcRect r="52093" b="44023"/>
          <a:stretch/>
        </p:blipFill>
        <p:spPr>
          <a:xfrm>
            <a:off x="10577464" y="6491795"/>
            <a:ext cx="534043" cy="252504"/>
          </a:xfrm>
          <a:prstGeom prst="rect">
            <a:avLst/>
          </a:prstGeom>
        </p:spPr>
      </p:pic>
      <p:sp>
        <p:nvSpPr>
          <p:cNvPr id="12" name="Text Placeholder 9">
            <a:extLst>
              <a:ext uri="{FF2B5EF4-FFF2-40B4-BE49-F238E27FC236}">
                <a16:creationId xmlns:a16="http://schemas.microsoft.com/office/drawing/2014/main" id="{261D507F-1DE9-E647-80C8-23A1E174E606}"/>
              </a:ext>
            </a:extLst>
          </p:cNvPr>
          <p:cNvSpPr>
            <a:spLocks noGrp="1"/>
          </p:cNvSpPr>
          <p:nvPr>
            <p:ph type="body" sz="quarter" idx="15" hasCustomPrompt="1"/>
          </p:nvPr>
        </p:nvSpPr>
        <p:spPr>
          <a:xfrm>
            <a:off x="325069" y="560917"/>
            <a:ext cx="11172272" cy="3997995"/>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sp>
        <p:nvSpPr>
          <p:cNvPr id="13" name="Text Placeholder 9">
            <a:extLst>
              <a:ext uri="{FF2B5EF4-FFF2-40B4-BE49-F238E27FC236}">
                <a16:creationId xmlns:a16="http://schemas.microsoft.com/office/drawing/2014/main" id="{8B85E179-AE34-114A-B730-EB6BBB640869}"/>
              </a:ext>
            </a:extLst>
          </p:cNvPr>
          <p:cNvSpPr>
            <a:spLocks noGrp="1"/>
          </p:cNvSpPr>
          <p:nvPr>
            <p:ph type="body" sz="quarter" idx="14" hasCustomPrompt="1"/>
          </p:nvPr>
        </p:nvSpPr>
        <p:spPr>
          <a:xfrm>
            <a:off x="325069" y="4944533"/>
            <a:ext cx="11172272" cy="847992"/>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solidFill>
                  <a:schemeClr val="bg1"/>
                </a:solidFill>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Black or white text will work on this slide.</a:t>
            </a:r>
          </a:p>
        </p:txBody>
      </p:sp>
      <p:grpSp>
        <p:nvGrpSpPr>
          <p:cNvPr id="4" name="Group 3">
            <a:extLst>
              <a:ext uri="{FF2B5EF4-FFF2-40B4-BE49-F238E27FC236}">
                <a16:creationId xmlns:a16="http://schemas.microsoft.com/office/drawing/2014/main" id="{A90DF424-4452-5E42-B67E-61BED4724973}"/>
              </a:ext>
            </a:extLst>
          </p:cNvPr>
          <p:cNvGrpSpPr/>
          <p:nvPr userDrawn="1"/>
        </p:nvGrpSpPr>
        <p:grpSpPr>
          <a:xfrm>
            <a:off x="0" y="6366265"/>
            <a:ext cx="12192000" cy="385623"/>
            <a:chOff x="0" y="4774698"/>
            <a:chExt cx="9144000" cy="289217"/>
          </a:xfrm>
        </p:grpSpPr>
        <p:sp>
          <p:nvSpPr>
            <p:cNvPr id="6" name="Rectangle 5">
              <a:extLst>
                <a:ext uri="{FF2B5EF4-FFF2-40B4-BE49-F238E27FC236}">
                  <a16:creationId xmlns:a16="http://schemas.microsoft.com/office/drawing/2014/main" id="{C777F7B7-955E-D148-BF38-A0444C01890E}"/>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solidFill>
                  <a:schemeClr val="bg1"/>
                </a:solidFill>
                <a:latin typeface="Source Sans Pro" panose="020B0503030403020204" pitchFamily="34" charset="0"/>
              </a:endParaRPr>
            </a:p>
          </p:txBody>
        </p:sp>
        <p:sp>
          <p:nvSpPr>
            <p:cNvPr id="21" name="Right Triangle 20">
              <a:extLst>
                <a:ext uri="{FF2B5EF4-FFF2-40B4-BE49-F238E27FC236}">
                  <a16:creationId xmlns:a16="http://schemas.microsoft.com/office/drawing/2014/main" id="{F77EB197-BDC9-5C4F-9A19-305E6B2572AE}"/>
                </a:ext>
              </a:extLst>
            </p:cNvPr>
            <p:cNvSpPr/>
            <p:nvPr userDrawn="1"/>
          </p:nvSpPr>
          <p:spPr>
            <a:xfrm rot="10800000">
              <a:off x="8432742"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Tree>
    <p:extLst>
      <p:ext uri="{BB962C8B-B14F-4D97-AF65-F5344CB8AC3E}">
        <p14:creationId xmlns:p14="http://schemas.microsoft.com/office/powerpoint/2010/main" val="2619848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ue w/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1A86A79-BBBF-9F47-BE20-D086898B2B92}"/>
              </a:ext>
            </a:extLst>
          </p:cNvPr>
          <p:cNvSpPr>
            <a:spLocks noGrp="1"/>
          </p:cNvSpPr>
          <p:nvPr>
            <p:ph type="body" sz="quarter" idx="12" hasCustomPrompt="1"/>
          </p:nvPr>
        </p:nvSpPr>
        <p:spPr>
          <a:xfrm>
            <a:off x="7133448" y="6497693"/>
            <a:ext cx="5058552" cy="193899"/>
          </a:xfrm>
          <a:prstGeom prst="rect">
            <a:avLst/>
          </a:prstGeom>
        </p:spPr>
        <p:txBody>
          <a:bodyPr wrap="square" tIns="0" bIns="0" anchor="t">
            <a:spAutoFit/>
          </a:bodyPr>
          <a:lstStyle>
            <a:lvl1pPr>
              <a:buNone/>
              <a:defRPr sz="1400" b="0" i="0">
                <a:solidFill>
                  <a:schemeClr val="bg2">
                    <a:lumMod val="50000"/>
                  </a:schemeClr>
                </a:solidFill>
                <a:latin typeface="Source Sans Pro" panose="020B0503030403020204" pitchFamily="34" charset="0"/>
              </a:defRPr>
            </a:lvl1pPr>
          </a:lstStyle>
          <a:p>
            <a:pPr lvl="0"/>
            <a:r>
              <a:rPr lang="en-US" dirty="0"/>
              <a:t>PRESENTATION TITLE OR NICKNAME CAN LIVE HERE</a:t>
            </a:r>
          </a:p>
        </p:txBody>
      </p:sp>
      <p:sp>
        <p:nvSpPr>
          <p:cNvPr id="9" name="Text Placeholder 9">
            <a:extLst>
              <a:ext uri="{FF2B5EF4-FFF2-40B4-BE49-F238E27FC236}">
                <a16:creationId xmlns:a16="http://schemas.microsoft.com/office/drawing/2014/main" id="{AB1799E8-F88F-CF48-A5D6-023D8C509F44}"/>
              </a:ext>
            </a:extLst>
          </p:cNvPr>
          <p:cNvSpPr>
            <a:spLocks noGrp="1"/>
          </p:cNvSpPr>
          <p:nvPr>
            <p:ph type="body" sz="quarter" idx="14" hasCustomPrompt="1"/>
          </p:nvPr>
        </p:nvSpPr>
        <p:spPr>
          <a:xfrm>
            <a:off x="325069" y="560917"/>
            <a:ext cx="11172272" cy="5105919"/>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grpSp>
        <p:nvGrpSpPr>
          <p:cNvPr id="11" name="Group 10">
            <a:extLst>
              <a:ext uri="{FF2B5EF4-FFF2-40B4-BE49-F238E27FC236}">
                <a16:creationId xmlns:a16="http://schemas.microsoft.com/office/drawing/2014/main" id="{EA5F1A21-5988-E44E-A6DD-3653552CDDC6}"/>
              </a:ext>
            </a:extLst>
          </p:cNvPr>
          <p:cNvGrpSpPr/>
          <p:nvPr userDrawn="1"/>
        </p:nvGrpSpPr>
        <p:grpSpPr>
          <a:xfrm>
            <a:off x="0" y="6366265"/>
            <a:ext cx="12192000" cy="385623"/>
            <a:chOff x="0" y="4774698"/>
            <a:chExt cx="9144000" cy="289217"/>
          </a:xfrm>
          <a:solidFill>
            <a:schemeClr val="tx2"/>
          </a:solidFill>
        </p:grpSpPr>
        <p:sp>
          <p:nvSpPr>
            <p:cNvPr id="12" name="Rectangle 11">
              <a:extLst>
                <a:ext uri="{FF2B5EF4-FFF2-40B4-BE49-F238E27FC236}">
                  <a16:creationId xmlns:a16="http://schemas.microsoft.com/office/drawing/2014/main" id="{8AE7BFCD-002C-4B45-879D-7916F1C450CF}"/>
                </a:ext>
              </a:extLst>
            </p:cNvPr>
            <p:cNvSpPr/>
            <p:nvPr userDrawn="1"/>
          </p:nvSpPr>
          <p:spPr>
            <a:xfrm>
              <a:off x="0" y="4774698"/>
              <a:ext cx="9144000" cy="34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solidFill>
                  <a:schemeClr val="bg2">
                    <a:lumMod val="50000"/>
                  </a:schemeClr>
                </a:solidFill>
                <a:latin typeface="Source Sans Pro" panose="020B0503030403020204" pitchFamily="34" charset="0"/>
              </a:endParaRPr>
            </a:p>
          </p:txBody>
        </p:sp>
        <p:sp>
          <p:nvSpPr>
            <p:cNvPr id="13" name="Right Triangle 12">
              <a:extLst>
                <a:ext uri="{FF2B5EF4-FFF2-40B4-BE49-F238E27FC236}">
                  <a16:creationId xmlns:a16="http://schemas.microsoft.com/office/drawing/2014/main" id="{6AA39ED9-5FB0-C04D-BFB7-BCF5BB076FAA}"/>
                </a:ext>
              </a:extLst>
            </p:cNvPr>
            <p:cNvSpPr/>
            <p:nvPr userDrawn="1"/>
          </p:nvSpPr>
          <p:spPr>
            <a:xfrm rot="10800000">
              <a:off x="5117152" y="4791842"/>
              <a:ext cx="232934" cy="272073"/>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solidFill>
                  <a:schemeClr val="bg2">
                    <a:lumMod val="50000"/>
                  </a:schemeClr>
                </a:solidFill>
                <a:latin typeface="Source Sans Pro" panose="020B0503030403020204" pitchFamily="34" charset="0"/>
              </a:endParaRPr>
            </a:p>
          </p:txBody>
        </p:sp>
      </p:grpSp>
    </p:spTree>
    <p:extLst>
      <p:ext uri="{BB962C8B-B14F-4D97-AF65-F5344CB8AC3E}">
        <p14:creationId xmlns:p14="http://schemas.microsoft.com/office/powerpoint/2010/main" val="968585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ay w/Title">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BEC11415-CC79-BA4C-8B33-E63BD3059B79}"/>
              </a:ext>
            </a:extLst>
          </p:cNvPr>
          <p:cNvSpPr>
            <a:spLocks noGrp="1"/>
          </p:cNvSpPr>
          <p:nvPr>
            <p:ph type="body" sz="quarter" idx="12" hasCustomPrompt="1"/>
          </p:nvPr>
        </p:nvSpPr>
        <p:spPr>
          <a:xfrm>
            <a:off x="7133448" y="6497693"/>
            <a:ext cx="5058552" cy="193899"/>
          </a:xfrm>
          <a:prstGeom prst="rect">
            <a:avLst/>
          </a:prstGeom>
        </p:spPr>
        <p:txBody>
          <a:bodyPr wrap="square" tIns="0" bIns="0" anchor="t">
            <a:spAutoFit/>
          </a:bodyPr>
          <a:lstStyle>
            <a:lvl1pPr>
              <a:buNone/>
              <a:defRPr sz="1400" b="0" i="0">
                <a:solidFill>
                  <a:schemeClr val="tx2"/>
                </a:solidFill>
                <a:latin typeface="Source Sans Pro" panose="020B0503030403020204" pitchFamily="34" charset="0"/>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64D2484A-DD0A-1541-BE82-E067DD9D82B0}"/>
              </a:ext>
            </a:extLst>
          </p:cNvPr>
          <p:cNvSpPr>
            <a:spLocks noGrp="1"/>
          </p:cNvSpPr>
          <p:nvPr>
            <p:ph type="body" sz="quarter" idx="14" hasCustomPrompt="1"/>
          </p:nvPr>
        </p:nvSpPr>
        <p:spPr>
          <a:xfrm>
            <a:off x="325069" y="560917"/>
            <a:ext cx="11172272" cy="5105919"/>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grpSp>
        <p:nvGrpSpPr>
          <p:cNvPr id="11" name="Group 10">
            <a:extLst>
              <a:ext uri="{FF2B5EF4-FFF2-40B4-BE49-F238E27FC236}">
                <a16:creationId xmlns:a16="http://schemas.microsoft.com/office/drawing/2014/main" id="{88181AB7-30E6-134D-8B1A-87BBB9E6A7FC}"/>
              </a:ext>
            </a:extLst>
          </p:cNvPr>
          <p:cNvGrpSpPr/>
          <p:nvPr userDrawn="1"/>
        </p:nvGrpSpPr>
        <p:grpSpPr>
          <a:xfrm>
            <a:off x="0" y="6366265"/>
            <a:ext cx="12192000" cy="385623"/>
            <a:chOff x="0" y="4774698"/>
            <a:chExt cx="9144000" cy="289217"/>
          </a:xfrm>
          <a:solidFill>
            <a:schemeClr val="accent1"/>
          </a:solidFill>
        </p:grpSpPr>
        <p:sp>
          <p:nvSpPr>
            <p:cNvPr id="12" name="Rectangle 11">
              <a:extLst>
                <a:ext uri="{FF2B5EF4-FFF2-40B4-BE49-F238E27FC236}">
                  <a16:creationId xmlns:a16="http://schemas.microsoft.com/office/drawing/2014/main" id="{69C8275D-E747-054D-94B0-111D1CB84CAD}"/>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solidFill>
                  <a:schemeClr val="bg1"/>
                </a:solidFill>
                <a:latin typeface="Source Sans Pro" panose="020B0503030403020204" pitchFamily="34" charset="0"/>
              </a:endParaRPr>
            </a:p>
          </p:txBody>
        </p:sp>
        <p:sp>
          <p:nvSpPr>
            <p:cNvPr id="13" name="Right Triangle 12">
              <a:extLst>
                <a:ext uri="{FF2B5EF4-FFF2-40B4-BE49-F238E27FC236}">
                  <a16:creationId xmlns:a16="http://schemas.microsoft.com/office/drawing/2014/main" id="{D24F6C5E-08B7-D244-89C8-7FEBAC6566F0}"/>
                </a:ext>
              </a:extLst>
            </p:cNvPr>
            <p:cNvSpPr/>
            <p:nvPr userDrawn="1"/>
          </p:nvSpPr>
          <p:spPr>
            <a:xfrm rot="10800000">
              <a:off x="511715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Tree>
    <p:extLst>
      <p:ext uri="{BB962C8B-B14F-4D97-AF65-F5344CB8AC3E}">
        <p14:creationId xmlns:p14="http://schemas.microsoft.com/office/powerpoint/2010/main" val="259554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lt Title Slide w/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90ED608-500C-CC40-BA6D-26001AFF3EC8}"/>
              </a:ext>
            </a:extLst>
          </p:cNvPr>
          <p:cNvSpPr>
            <a:spLocks noGrp="1"/>
          </p:cNvSpPr>
          <p:nvPr>
            <p:ph type="pic" sz="quarter" idx="12" hasCustomPrompt="1"/>
          </p:nvPr>
        </p:nvSpPr>
        <p:spPr>
          <a:xfrm>
            <a:off x="0" y="0"/>
            <a:ext cx="12192000" cy="6858000"/>
          </a:xfrm>
          <a:prstGeom prst="rect">
            <a:avLst/>
          </a:prstGeom>
          <a:solidFill>
            <a:schemeClr val="bg1">
              <a:lumMod val="85000"/>
            </a:schemeClr>
          </a:solidFill>
        </p:spPr>
        <p:txBody>
          <a:bodyPr/>
          <a:lstStyle>
            <a:lvl1pPr>
              <a:buNone/>
              <a:defRPr b="0" i="0">
                <a:latin typeface="Source Sans Pro" panose="020B0503030403020204" pitchFamily="34" charset="0"/>
              </a:defRPr>
            </a:lvl1pPr>
          </a:lstStyle>
          <a:p>
            <a:r>
              <a:rPr lang="en-US" dirty="0"/>
              <a:t>PICTURE</a:t>
            </a:r>
          </a:p>
        </p:txBody>
      </p:sp>
      <p:sp>
        <p:nvSpPr>
          <p:cNvPr id="9" name="Text Placeholder 7">
            <a:extLst>
              <a:ext uri="{FF2B5EF4-FFF2-40B4-BE49-F238E27FC236}">
                <a16:creationId xmlns:a16="http://schemas.microsoft.com/office/drawing/2014/main" id="{77D4993E-3014-2B4F-A42A-4701885FBDA2}"/>
              </a:ext>
            </a:extLst>
          </p:cNvPr>
          <p:cNvSpPr>
            <a:spLocks noGrp="1"/>
          </p:cNvSpPr>
          <p:nvPr>
            <p:ph type="body" sz="quarter" idx="10" hasCustomPrompt="1"/>
          </p:nvPr>
        </p:nvSpPr>
        <p:spPr>
          <a:xfrm>
            <a:off x="582614" y="1850649"/>
            <a:ext cx="11026775" cy="1541463"/>
          </a:xfrm>
          <a:prstGeom prst="rect">
            <a:avLst/>
          </a:prstGeom>
        </p:spPr>
        <p:txBody>
          <a:bodyPr/>
          <a:lstStyle>
            <a:lvl1pPr marL="0">
              <a:buNone/>
              <a:defRPr sz="6000" b="1" i="0">
                <a:solidFill>
                  <a:schemeClr val="bg1"/>
                </a:solidFill>
                <a:latin typeface="Source Sans Pro" panose="020B0503030403020204" pitchFamily="34" charset="0"/>
              </a:defRPr>
            </a:lvl1pPr>
          </a:lstStyle>
          <a:p>
            <a:pPr lvl="0"/>
            <a:r>
              <a:rPr lang="en-US" dirty="0"/>
              <a:t>Alternate Title Slide Here and Here and Here 45pt Bold</a:t>
            </a:r>
          </a:p>
        </p:txBody>
      </p:sp>
      <p:sp>
        <p:nvSpPr>
          <p:cNvPr id="10" name="Text Placeholder 12">
            <a:extLst>
              <a:ext uri="{FF2B5EF4-FFF2-40B4-BE49-F238E27FC236}">
                <a16:creationId xmlns:a16="http://schemas.microsoft.com/office/drawing/2014/main" id="{8D07B18F-36C2-8E46-AA3F-ED2458361B00}"/>
              </a:ext>
            </a:extLst>
          </p:cNvPr>
          <p:cNvSpPr>
            <a:spLocks noGrp="1"/>
          </p:cNvSpPr>
          <p:nvPr>
            <p:ph type="body" sz="quarter" idx="11" hasCustomPrompt="1"/>
          </p:nvPr>
        </p:nvSpPr>
        <p:spPr>
          <a:xfrm>
            <a:off x="1825959" y="4037945"/>
            <a:ext cx="8540083" cy="701033"/>
          </a:xfrm>
          <a:prstGeom prst="rect">
            <a:avLst/>
          </a:prstGeom>
        </p:spPr>
        <p:txBody>
          <a:bodyPr/>
          <a:lstStyle>
            <a:lvl1pPr marL="0" marR="0" indent="-228594"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chemeClr val="bg1"/>
                </a:solidFill>
                <a:latin typeface="Source Sans Pro" panose="020B0503030403020204" pitchFamily="34" charset="0"/>
                <a:cs typeface="Arial" panose="020B0604020202020204" pitchFamily="34" charset="0"/>
              </a:defRPr>
            </a:lvl1pPr>
          </a:lstStyle>
          <a:p>
            <a:pPr lvl="0"/>
            <a:r>
              <a:rPr lang="en-US" dirty="0"/>
              <a:t>Speaker Names </a:t>
            </a:r>
            <a:r>
              <a:rPr lang="en-US" dirty="0" err="1"/>
              <a:t>CanGoHere</a:t>
            </a:r>
            <a:r>
              <a:rPr lang="en-US" dirty="0"/>
              <a:t>, Ph.D. </a:t>
            </a:r>
            <a:r>
              <a:rPr lang="en-US" dirty="0" err="1"/>
              <a:t>24pt</a:t>
            </a:r>
            <a:endParaRPr lang="en-US" dirty="0"/>
          </a:p>
        </p:txBody>
      </p:sp>
    </p:spTree>
    <p:extLst>
      <p:ext uri="{BB962C8B-B14F-4D97-AF65-F5344CB8AC3E}">
        <p14:creationId xmlns:p14="http://schemas.microsoft.com/office/powerpoint/2010/main" val="32945982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everse w/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5AEA90-7157-4F49-AA66-146FE5E0DF81}"/>
              </a:ext>
            </a:extLst>
          </p:cNvPr>
          <p:cNvSpPr/>
          <p:nvPr userDrawn="1"/>
        </p:nvSpPr>
        <p:spPr>
          <a:xfrm>
            <a:off x="-1" y="0"/>
            <a:ext cx="12192001" cy="68580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7" name="Text Placeholder 9">
            <a:extLst>
              <a:ext uri="{FF2B5EF4-FFF2-40B4-BE49-F238E27FC236}">
                <a16:creationId xmlns:a16="http://schemas.microsoft.com/office/drawing/2014/main" id="{B4226049-1010-6F40-9650-F897C24EB483}"/>
              </a:ext>
            </a:extLst>
          </p:cNvPr>
          <p:cNvSpPr>
            <a:spLocks noGrp="1"/>
          </p:cNvSpPr>
          <p:nvPr>
            <p:ph type="body" sz="quarter" idx="12" hasCustomPrompt="1"/>
          </p:nvPr>
        </p:nvSpPr>
        <p:spPr>
          <a:xfrm>
            <a:off x="7133448" y="6497693"/>
            <a:ext cx="5058552" cy="193899"/>
          </a:xfrm>
          <a:prstGeom prst="rect">
            <a:avLst/>
          </a:prstGeom>
        </p:spPr>
        <p:txBody>
          <a:bodyPr wrap="square" tIns="0" bIns="0" anchor="t">
            <a:spAutoFit/>
          </a:bodyPr>
          <a:lstStyle>
            <a:lvl1pPr>
              <a:buNone/>
              <a:defRPr sz="1400" b="0" i="0">
                <a:solidFill>
                  <a:schemeClr val="bg1"/>
                </a:solidFill>
                <a:latin typeface="Source Sans Pro" panose="020B0503030403020204" pitchFamily="34" charset="0"/>
              </a:defRPr>
            </a:lvl1pPr>
          </a:lstStyle>
          <a:p>
            <a:pPr lvl="0"/>
            <a:r>
              <a:rPr lang="en-US" dirty="0"/>
              <a:t>PRESENTATION TITLE OR NICKNAME CAN LIVE HERE</a:t>
            </a:r>
          </a:p>
        </p:txBody>
      </p:sp>
      <p:sp>
        <p:nvSpPr>
          <p:cNvPr id="11" name="Text Placeholder 9">
            <a:extLst>
              <a:ext uri="{FF2B5EF4-FFF2-40B4-BE49-F238E27FC236}">
                <a16:creationId xmlns:a16="http://schemas.microsoft.com/office/drawing/2014/main" id="{17877A8E-EC1F-174A-B87B-F4667FAF7845}"/>
              </a:ext>
            </a:extLst>
          </p:cNvPr>
          <p:cNvSpPr>
            <a:spLocks noGrp="1"/>
          </p:cNvSpPr>
          <p:nvPr>
            <p:ph type="body" sz="quarter" idx="15" hasCustomPrompt="1"/>
          </p:nvPr>
        </p:nvSpPr>
        <p:spPr>
          <a:xfrm>
            <a:off x="325069" y="560917"/>
            <a:ext cx="11172272" cy="3997995"/>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sp>
        <p:nvSpPr>
          <p:cNvPr id="12" name="Text Placeholder 9">
            <a:extLst>
              <a:ext uri="{FF2B5EF4-FFF2-40B4-BE49-F238E27FC236}">
                <a16:creationId xmlns:a16="http://schemas.microsoft.com/office/drawing/2014/main" id="{F635E910-E75C-1243-BCB0-8B5324D73515}"/>
              </a:ext>
            </a:extLst>
          </p:cNvPr>
          <p:cNvSpPr>
            <a:spLocks noGrp="1"/>
          </p:cNvSpPr>
          <p:nvPr>
            <p:ph type="body" sz="quarter" idx="14" hasCustomPrompt="1"/>
          </p:nvPr>
        </p:nvSpPr>
        <p:spPr>
          <a:xfrm>
            <a:off x="325069" y="4944533"/>
            <a:ext cx="11172272" cy="847992"/>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solidFill>
                  <a:schemeClr val="bg1"/>
                </a:solidFill>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Black or white text will work on this slide.</a:t>
            </a:r>
          </a:p>
        </p:txBody>
      </p:sp>
      <p:grpSp>
        <p:nvGrpSpPr>
          <p:cNvPr id="13" name="Group 12">
            <a:extLst>
              <a:ext uri="{FF2B5EF4-FFF2-40B4-BE49-F238E27FC236}">
                <a16:creationId xmlns:a16="http://schemas.microsoft.com/office/drawing/2014/main" id="{7613807A-3481-494B-A9F2-109C84E15C7F}"/>
              </a:ext>
            </a:extLst>
          </p:cNvPr>
          <p:cNvGrpSpPr/>
          <p:nvPr userDrawn="1"/>
        </p:nvGrpSpPr>
        <p:grpSpPr>
          <a:xfrm>
            <a:off x="0" y="6366265"/>
            <a:ext cx="12192000" cy="385623"/>
            <a:chOff x="0" y="4774698"/>
            <a:chExt cx="9144000" cy="289217"/>
          </a:xfrm>
          <a:solidFill>
            <a:schemeClr val="bg1"/>
          </a:solidFill>
        </p:grpSpPr>
        <p:sp>
          <p:nvSpPr>
            <p:cNvPr id="14" name="Rectangle 13">
              <a:extLst>
                <a:ext uri="{FF2B5EF4-FFF2-40B4-BE49-F238E27FC236}">
                  <a16:creationId xmlns:a16="http://schemas.microsoft.com/office/drawing/2014/main" id="{B6576182-43F8-5344-A7CF-F91D8C93A746}"/>
                </a:ext>
              </a:extLst>
            </p:cNvPr>
            <p:cNvSpPr/>
            <p:nvPr userDrawn="1"/>
          </p:nvSpPr>
          <p:spPr>
            <a:xfrm>
              <a:off x="0" y="4774698"/>
              <a:ext cx="9144000" cy="3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solidFill>
                  <a:schemeClr val="bg1"/>
                </a:solidFill>
                <a:latin typeface="Source Sans Pro" panose="020B0503030403020204" pitchFamily="34" charset="0"/>
              </a:endParaRPr>
            </a:p>
          </p:txBody>
        </p:sp>
        <p:sp>
          <p:nvSpPr>
            <p:cNvPr id="15" name="Right Triangle 14">
              <a:extLst>
                <a:ext uri="{FF2B5EF4-FFF2-40B4-BE49-F238E27FC236}">
                  <a16:creationId xmlns:a16="http://schemas.microsoft.com/office/drawing/2014/main" id="{82E4CADD-2929-7F4D-AA9E-4DCBBE0B0B40}"/>
                </a:ext>
              </a:extLst>
            </p:cNvPr>
            <p:cNvSpPr/>
            <p:nvPr userDrawn="1"/>
          </p:nvSpPr>
          <p:spPr>
            <a:xfrm rot="10800000">
              <a:off x="5117152" y="4791842"/>
              <a:ext cx="232934" cy="27207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Tree>
    <p:extLst>
      <p:ext uri="{BB962C8B-B14F-4D97-AF65-F5344CB8AC3E}">
        <p14:creationId xmlns:p14="http://schemas.microsoft.com/office/powerpoint/2010/main" val="14493395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ue w/JAX nam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33DA902-A421-5943-96E0-9E29B96ABB1A}"/>
              </a:ext>
            </a:extLst>
          </p:cNvPr>
          <p:cNvGrpSpPr/>
          <p:nvPr userDrawn="1"/>
        </p:nvGrpSpPr>
        <p:grpSpPr>
          <a:xfrm>
            <a:off x="0" y="6366265"/>
            <a:ext cx="12192000" cy="385623"/>
            <a:chOff x="0" y="4774698"/>
            <a:chExt cx="9144000" cy="289217"/>
          </a:xfrm>
        </p:grpSpPr>
        <p:sp>
          <p:nvSpPr>
            <p:cNvPr id="3" name="Rectangle 2">
              <a:extLst>
                <a:ext uri="{FF2B5EF4-FFF2-40B4-BE49-F238E27FC236}">
                  <a16:creationId xmlns:a16="http://schemas.microsoft.com/office/drawing/2014/main" id="{B71CD138-D925-094D-9960-C24AC278DA0B}"/>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5" name="Right Triangle 4">
              <a:extLst>
                <a:ext uri="{FF2B5EF4-FFF2-40B4-BE49-F238E27FC236}">
                  <a16:creationId xmlns:a16="http://schemas.microsoft.com/office/drawing/2014/main" id="{DF62F2D2-65C0-8F42-ADBB-022705B0FDA4}"/>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
        <p:nvSpPr>
          <p:cNvPr id="12" name="Text Placeholder 9">
            <a:extLst>
              <a:ext uri="{FF2B5EF4-FFF2-40B4-BE49-F238E27FC236}">
                <a16:creationId xmlns:a16="http://schemas.microsoft.com/office/drawing/2014/main" id="{21562516-8970-ED4B-AE49-269793DF1C11}"/>
              </a:ext>
            </a:extLst>
          </p:cNvPr>
          <p:cNvSpPr>
            <a:spLocks noGrp="1"/>
          </p:cNvSpPr>
          <p:nvPr>
            <p:ph type="body" sz="quarter" idx="14" hasCustomPrompt="1"/>
          </p:nvPr>
        </p:nvSpPr>
        <p:spPr>
          <a:xfrm>
            <a:off x="325069" y="560917"/>
            <a:ext cx="11172272" cy="5105919"/>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sp>
        <p:nvSpPr>
          <p:cNvPr id="4" name="TextBox 3">
            <a:extLst>
              <a:ext uri="{FF2B5EF4-FFF2-40B4-BE49-F238E27FC236}">
                <a16:creationId xmlns:a16="http://schemas.microsoft.com/office/drawing/2014/main" id="{E2D182FB-9559-C401-AC59-7583780E68EB}"/>
              </a:ext>
            </a:extLst>
          </p:cNvPr>
          <p:cNvSpPr txBox="1"/>
          <p:nvPr userDrawn="1"/>
        </p:nvSpPr>
        <p:spPr>
          <a:xfrm>
            <a:off x="1" y="6486922"/>
            <a:ext cx="2967791" cy="215444"/>
          </a:xfrm>
          <a:prstGeom prst="rect">
            <a:avLst/>
          </a:prstGeom>
          <a:noFill/>
        </p:spPr>
        <p:txBody>
          <a:bodyPr wrap="square" tIns="0" bIns="0" rtlCol="0" anchor="t">
            <a:spAutoFit/>
          </a:bodyPr>
          <a:lstStyle/>
          <a:p>
            <a:pPr algn="r"/>
            <a:r>
              <a:rPr lang="en-US" sz="1400" b="1" i="0" spc="67" baseline="0" dirty="0">
                <a:solidFill>
                  <a:schemeClr val="bg2">
                    <a:lumMod val="50000"/>
                  </a:schemeClr>
                </a:solidFill>
                <a:latin typeface="Source Sans Pro" panose="020B0503030403020204" pitchFamily="34" charset="0"/>
                <a:cs typeface="Arial" panose="020B0604020202020204" pitchFamily="34" charset="0"/>
              </a:rPr>
              <a:t>THE JACKSON LABORATORY</a:t>
            </a:r>
          </a:p>
        </p:txBody>
      </p:sp>
    </p:spTree>
    <p:extLst>
      <p:ext uri="{BB962C8B-B14F-4D97-AF65-F5344CB8AC3E}">
        <p14:creationId xmlns:p14="http://schemas.microsoft.com/office/powerpoint/2010/main" val="3903473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ay w/JAX nam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926067-3E3A-834B-B491-CF0EA645AD3D}"/>
              </a:ext>
            </a:extLst>
          </p:cNvPr>
          <p:cNvGrpSpPr/>
          <p:nvPr userDrawn="1"/>
        </p:nvGrpSpPr>
        <p:grpSpPr>
          <a:xfrm>
            <a:off x="0" y="6366265"/>
            <a:ext cx="12192000" cy="385623"/>
            <a:chOff x="0" y="4774698"/>
            <a:chExt cx="9144000" cy="289217"/>
          </a:xfrm>
          <a:solidFill>
            <a:schemeClr val="bg1"/>
          </a:solidFill>
        </p:grpSpPr>
        <p:sp>
          <p:nvSpPr>
            <p:cNvPr id="3" name="Rectangle 2">
              <a:extLst>
                <a:ext uri="{FF2B5EF4-FFF2-40B4-BE49-F238E27FC236}">
                  <a16:creationId xmlns:a16="http://schemas.microsoft.com/office/drawing/2014/main" id="{927BC769-C362-0943-8EC8-3BEC86470703}"/>
                </a:ext>
              </a:extLst>
            </p:cNvPr>
            <p:cNvSpPr/>
            <p:nvPr userDrawn="1"/>
          </p:nvSpPr>
          <p:spPr>
            <a:xfrm>
              <a:off x="0" y="4774698"/>
              <a:ext cx="9144000" cy="34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5" name="Right Triangle 4">
              <a:extLst>
                <a:ext uri="{FF2B5EF4-FFF2-40B4-BE49-F238E27FC236}">
                  <a16:creationId xmlns:a16="http://schemas.microsoft.com/office/drawing/2014/main" id="{7C9338C1-2689-C542-9BD4-BBC7FC4767B8}"/>
                </a:ext>
              </a:extLst>
            </p:cNvPr>
            <p:cNvSpPr/>
            <p:nvPr userDrawn="1"/>
          </p:nvSpPr>
          <p:spPr>
            <a:xfrm rot="10800000" flipH="1">
              <a:off x="2225844" y="4791842"/>
              <a:ext cx="232934" cy="272073"/>
            </a:xfrm>
            <a:prstGeom prst="r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
        <p:nvSpPr>
          <p:cNvPr id="10" name="Text Placeholder 9">
            <a:extLst>
              <a:ext uri="{FF2B5EF4-FFF2-40B4-BE49-F238E27FC236}">
                <a16:creationId xmlns:a16="http://schemas.microsoft.com/office/drawing/2014/main" id="{8743CDD0-2208-DE41-9BCC-3B428BE8A70D}"/>
              </a:ext>
            </a:extLst>
          </p:cNvPr>
          <p:cNvSpPr>
            <a:spLocks noGrp="1"/>
          </p:cNvSpPr>
          <p:nvPr>
            <p:ph type="body" sz="quarter" idx="14" hasCustomPrompt="1"/>
          </p:nvPr>
        </p:nvSpPr>
        <p:spPr>
          <a:xfrm>
            <a:off x="325069" y="560917"/>
            <a:ext cx="11172272" cy="5105919"/>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sp>
        <p:nvSpPr>
          <p:cNvPr id="4" name="TextBox 3">
            <a:extLst>
              <a:ext uri="{FF2B5EF4-FFF2-40B4-BE49-F238E27FC236}">
                <a16:creationId xmlns:a16="http://schemas.microsoft.com/office/drawing/2014/main" id="{8D439474-FE25-3D0A-07E5-9E4B7E9EBC32}"/>
              </a:ext>
            </a:extLst>
          </p:cNvPr>
          <p:cNvSpPr txBox="1"/>
          <p:nvPr userDrawn="1"/>
        </p:nvSpPr>
        <p:spPr>
          <a:xfrm>
            <a:off x="1" y="6486922"/>
            <a:ext cx="2967791" cy="215444"/>
          </a:xfrm>
          <a:prstGeom prst="rect">
            <a:avLst/>
          </a:prstGeom>
          <a:noFill/>
        </p:spPr>
        <p:txBody>
          <a:bodyPr wrap="square" tIns="0" bIns="0" rtlCol="0" anchor="t">
            <a:spAutoFit/>
          </a:bodyPr>
          <a:lstStyle/>
          <a:p>
            <a:pPr algn="r"/>
            <a:r>
              <a:rPr lang="en-US" sz="1400" b="1" i="0" spc="67" baseline="0" dirty="0">
                <a:solidFill>
                  <a:schemeClr val="bg2">
                    <a:lumMod val="50000"/>
                  </a:schemeClr>
                </a:solidFill>
                <a:latin typeface="Source Sans Pro" panose="020B0503030403020204" pitchFamily="34" charset="0"/>
                <a:cs typeface="Arial" panose="020B0604020202020204" pitchFamily="34" charset="0"/>
              </a:rPr>
              <a:t>THE JACKSON LABORATORY</a:t>
            </a:r>
          </a:p>
        </p:txBody>
      </p:sp>
    </p:spTree>
    <p:extLst>
      <p:ext uri="{BB962C8B-B14F-4D97-AF65-F5344CB8AC3E}">
        <p14:creationId xmlns:p14="http://schemas.microsoft.com/office/powerpoint/2010/main" val="2039585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everse w/JAX nam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A6F271-C725-2C4D-B082-15BC7DE40D25}"/>
              </a:ext>
            </a:extLst>
          </p:cNvPr>
          <p:cNvSpPr/>
          <p:nvPr userDrawn="1"/>
        </p:nvSpPr>
        <p:spPr>
          <a:xfrm>
            <a:off x="-1" y="0"/>
            <a:ext cx="12192001" cy="68580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nvGrpSpPr>
          <p:cNvPr id="2" name="Group 1">
            <a:extLst>
              <a:ext uri="{FF2B5EF4-FFF2-40B4-BE49-F238E27FC236}">
                <a16:creationId xmlns:a16="http://schemas.microsoft.com/office/drawing/2014/main" id="{091AAD2B-1AED-9A41-88CA-02DDB614B029}"/>
              </a:ext>
            </a:extLst>
          </p:cNvPr>
          <p:cNvGrpSpPr/>
          <p:nvPr userDrawn="1"/>
        </p:nvGrpSpPr>
        <p:grpSpPr>
          <a:xfrm>
            <a:off x="0" y="6366265"/>
            <a:ext cx="12192000" cy="385623"/>
            <a:chOff x="0" y="4774698"/>
            <a:chExt cx="9144000" cy="289217"/>
          </a:xfrm>
        </p:grpSpPr>
        <p:sp>
          <p:nvSpPr>
            <p:cNvPr id="10" name="Rectangle 9">
              <a:extLst>
                <a:ext uri="{FF2B5EF4-FFF2-40B4-BE49-F238E27FC236}">
                  <a16:creationId xmlns:a16="http://schemas.microsoft.com/office/drawing/2014/main" id="{A4E413CA-0523-3649-B537-FE5ACD420F76}"/>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12" name="Right Triangle 11">
              <a:extLst>
                <a:ext uri="{FF2B5EF4-FFF2-40B4-BE49-F238E27FC236}">
                  <a16:creationId xmlns:a16="http://schemas.microsoft.com/office/drawing/2014/main" id="{489BD0B7-57DE-C949-A735-BE3D547A3BF4}"/>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
        <p:nvSpPr>
          <p:cNvPr id="18" name="Text Placeholder 9">
            <a:extLst>
              <a:ext uri="{FF2B5EF4-FFF2-40B4-BE49-F238E27FC236}">
                <a16:creationId xmlns:a16="http://schemas.microsoft.com/office/drawing/2014/main" id="{6D84452F-2E44-6C4A-9D53-C0E9C297CE8F}"/>
              </a:ext>
            </a:extLst>
          </p:cNvPr>
          <p:cNvSpPr>
            <a:spLocks noGrp="1"/>
          </p:cNvSpPr>
          <p:nvPr>
            <p:ph type="body" sz="quarter" idx="15" hasCustomPrompt="1"/>
          </p:nvPr>
        </p:nvSpPr>
        <p:spPr>
          <a:xfrm>
            <a:off x="325069" y="560917"/>
            <a:ext cx="11172272" cy="3997995"/>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28pt body text (minimum for ease of viewing)</a:t>
            </a:r>
          </a:p>
        </p:txBody>
      </p:sp>
      <p:sp>
        <p:nvSpPr>
          <p:cNvPr id="19" name="Text Placeholder 9">
            <a:extLst>
              <a:ext uri="{FF2B5EF4-FFF2-40B4-BE49-F238E27FC236}">
                <a16:creationId xmlns:a16="http://schemas.microsoft.com/office/drawing/2014/main" id="{9BB09F22-22FC-E843-8B89-4987E9EC97F2}"/>
              </a:ext>
            </a:extLst>
          </p:cNvPr>
          <p:cNvSpPr>
            <a:spLocks noGrp="1"/>
          </p:cNvSpPr>
          <p:nvPr>
            <p:ph type="body" sz="quarter" idx="14" hasCustomPrompt="1"/>
          </p:nvPr>
        </p:nvSpPr>
        <p:spPr>
          <a:xfrm>
            <a:off x="325069" y="4944533"/>
            <a:ext cx="11172272" cy="847992"/>
          </a:xfrm>
          <a:prstGeom prst="rect">
            <a:avLst/>
          </a:prstGeom>
        </p:spPr>
        <p:txBody>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baseline="0">
                <a:solidFill>
                  <a:schemeClr val="bg1"/>
                </a:solidFill>
                <a:latin typeface="Source Sans Pro" panose="020B0503030403020204" pitchFamily="34" charset="0"/>
              </a:defRPr>
            </a:lvl1pPr>
            <a:lvl2pPr>
              <a:buNone/>
              <a:defRPr/>
            </a:lvl2pPr>
            <a:lvl3pPr>
              <a:buNone/>
              <a:defRPr/>
            </a:lvl3pPr>
            <a:lvl4pPr>
              <a:buNone/>
              <a:defRPr/>
            </a:lvl4pPr>
            <a:lvl5pPr>
              <a:buNone/>
              <a:defRPr/>
            </a:lvl5p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Black or white text will work on this slide.</a:t>
            </a:r>
          </a:p>
        </p:txBody>
      </p:sp>
      <p:sp>
        <p:nvSpPr>
          <p:cNvPr id="4" name="TextBox 3">
            <a:extLst>
              <a:ext uri="{FF2B5EF4-FFF2-40B4-BE49-F238E27FC236}">
                <a16:creationId xmlns:a16="http://schemas.microsoft.com/office/drawing/2014/main" id="{1C944AAF-E0EC-DF39-1168-6A7A0AB94ABD}"/>
              </a:ext>
            </a:extLst>
          </p:cNvPr>
          <p:cNvSpPr txBox="1"/>
          <p:nvPr userDrawn="1"/>
        </p:nvSpPr>
        <p:spPr>
          <a:xfrm>
            <a:off x="1" y="6486922"/>
            <a:ext cx="2967791" cy="215444"/>
          </a:xfrm>
          <a:prstGeom prst="rect">
            <a:avLst/>
          </a:prstGeom>
          <a:noFill/>
        </p:spPr>
        <p:txBody>
          <a:bodyPr wrap="square" tIns="0" bIns="0" rtlCol="0" anchor="t">
            <a:spAutoFit/>
          </a:bodyPr>
          <a:lstStyle/>
          <a:p>
            <a:pPr algn="r"/>
            <a:r>
              <a:rPr lang="en-US" sz="1400" b="1" i="0" spc="67" baseline="0" dirty="0">
                <a:solidFill>
                  <a:schemeClr val="bg1"/>
                </a:solidFill>
                <a:latin typeface="Source Sans Pro" panose="020B0503030403020204" pitchFamily="34" charset="0"/>
                <a:cs typeface="Arial" panose="020B0604020202020204" pitchFamily="34" charset="0"/>
              </a:rPr>
              <a:t>THE JACKSON LABORATORY</a:t>
            </a:r>
          </a:p>
        </p:txBody>
      </p:sp>
    </p:spTree>
    <p:extLst>
      <p:ext uri="{BB962C8B-B14F-4D97-AF65-F5344CB8AC3E}">
        <p14:creationId xmlns:p14="http://schemas.microsoft.com/office/powerpoint/2010/main" val="450586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JAX Informational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080703B-DC8B-6945-A0EC-208449BB3160}"/>
              </a:ext>
            </a:extLst>
          </p:cNvPr>
          <p:cNvGrpSpPr/>
          <p:nvPr userDrawn="1"/>
        </p:nvGrpSpPr>
        <p:grpSpPr>
          <a:xfrm>
            <a:off x="0" y="1670172"/>
            <a:ext cx="12192000" cy="466571"/>
            <a:chOff x="0" y="1252629"/>
            <a:chExt cx="9144000" cy="349928"/>
          </a:xfrm>
        </p:grpSpPr>
        <p:sp>
          <p:nvSpPr>
            <p:cNvPr id="3" name="Rectangle 2">
              <a:extLst>
                <a:ext uri="{FF2B5EF4-FFF2-40B4-BE49-F238E27FC236}">
                  <a16:creationId xmlns:a16="http://schemas.microsoft.com/office/drawing/2014/main" id="{629F9AAE-43FC-E14B-ACEA-331CF6545456}"/>
                </a:ext>
              </a:extLst>
            </p:cNvPr>
            <p:cNvSpPr/>
            <p:nvPr userDrawn="1"/>
          </p:nvSpPr>
          <p:spPr>
            <a:xfrm>
              <a:off x="0" y="1252629"/>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4" name="Right Triangle 3">
              <a:extLst>
                <a:ext uri="{FF2B5EF4-FFF2-40B4-BE49-F238E27FC236}">
                  <a16:creationId xmlns:a16="http://schemas.microsoft.com/office/drawing/2014/main" id="{3E7A331B-7026-1E47-BD4D-FE2B7AE0A468}"/>
                </a:ext>
              </a:extLst>
            </p:cNvPr>
            <p:cNvSpPr/>
            <p:nvPr userDrawn="1"/>
          </p:nvSpPr>
          <p:spPr>
            <a:xfrm rot="10800000">
              <a:off x="3217068" y="1269773"/>
              <a:ext cx="284911" cy="332784"/>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pic>
        <p:nvPicPr>
          <p:cNvPr id="5" name="Picture 4">
            <a:extLst>
              <a:ext uri="{FF2B5EF4-FFF2-40B4-BE49-F238E27FC236}">
                <a16:creationId xmlns:a16="http://schemas.microsoft.com/office/drawing/2014/main" id="{F623F9D7-AD2E-564F-9B08-FFA7BB1C03F9}"/>
              </a:ext>
            </a:extLst>
          </p:cNvPr>
          <p:cNvPicPr>
            <a:picLocks noChangeAspect="1"/>
          </p:cNvPicPr>
          <p:nvPr userDrawn="1"/>
        </p:nvPicPr>
        <p:blipFill rotWithShape="1">
          <a:blip r:embed="rId2"/>
          <a:srcRect l="-8405" t="-28146" r="-9101" b="-22219"/>
          <a:stretch/>
        </p:blipFill>
        <p:spPr>
          <a:xfrm>
            <a:off x="1" y="58923"/>
            <a:ext cx="4943468" cy="1539532"/>
          </a:xfrm>
          <a:prstGeom prst="rect">
            <a:avLst/>
          </a:prstGeom>
        </p:spPr>
      </p:pic>
      <p:sp>
        <p:nvSpPr>
          <p:cNvPr id="6" name="TextBox 5">
            <a:extLst>
              <a:ext uri="{FF2B5EF4-FFF2-40B4-BE49-F238E27FC236}">
                <a16:creationId xmlns:a16="http://schemas.microsoft.com/office/drawing/2014/main" id="{F75C272B-A03F-2543-AE09-4AD1BB58E51C}"/>
              </a:ext>
            </a:extLst>
          </p:cNvPr>
          <p:cNvSpPr txBox="1"/>
          <p:nvPr userDrawn="1"/>
        </p:nvSpPr>
        <p:spPr>
          <a:xfrm>
            <a:off x="4798919" y="1917374"/>
            <a:ext cx="7033379" cy="3539430"/>
          </a:xfrm>
          <a:prstGeom prst="rect">
            <a:avLst/>
          </a:prstGeom>
          <a:noFill/>
        </p:spPr>
        <p:txBody>
          <a:bodyPr wrap="square" rtlCol="0">
            <a:spAutoFit/>
          </a:bodyPr>
          <a:lstStyle/>
          <a:p>
            <a:r>
              <a:rPr lang="en-US" sz="2800" b="0" i="0" dirty="0">
                <a:solidFill>
                  <a:srgbClr val="7C7C7C"/>
                </a:solidFill>
                <a:latin typeface="Source Sans Pro" panose="020B0503030403020204" pitchFamily="34" charset="0"/>
                <a:cs typeface="Arial" panose="020B0604020202020204" pitchFamily="34" charset="0"/>
              </a:rPr>
              <a:t>The Jackson Laboratory is an independent, nonprofit biomedical research institution with a mission to discover precise genomic solutions for disease and empower the global biomedical community in the shared quest to improve human health. </a:t>
            </a:r>
          </a:p>
          <a:p>
            <a:endParaRPr lang="en-US" sz="2800" b="0" i="0" dirty="0">
              <a:solidFill>
                <a:srgbClr val="7C7C7C"/>
              </a:solidFill>
              <a:latin typeface="Source Sans Pro" panose="020B0503030403020204" pitchFamily="34" charset="0"/>
              <a:cs typeface="Arial" panose="020B0604020202020204" pitchFamily="34" charset="0"/>
            </a:endParaRPr>
          </a:p>
          <a:p>
            <a:r>
              <a:rPr lang="en-US" sz="2800" b="0" i="0" dirty="0">
                <a:solidFill>
                  <a:srgbClr val="7C7C7C"/>
                </a:solidFill>
                <a:latin typeface="Source Sans Pro" panose="020B0503030403020204" pitchFamily="34" charset="0"/>
                <a:cs typeface="Arial" panose="020B0604020202020204" pitchFamily="34" charset="0"/>
              </a:rPr>
              <a:t>Learn more at </a:t>
            </a:r>
            <a:r>
              <a:rPr lang="en-US" sz="2800" b="0" i="0" dirty="0" err="1">
                <a:solidFill>
                  <a:srgbClr val="7C7C7C"/>
                </a:solidFill>
                <a:latin typeface="Source Sans Pro" panose="020B0503030403020204" pitchFamily="34" charset="0"/>
                <a:cs typeface="Arial" panose="020B0604020202020204" pitchFamily="34" charset="0"/>
              </a:rPr>
              <a:t>www.jax.org</a:t>
            </a:r>
            <a:r>
              <a:rPr lang="en-US" sz="2800" b="0" i="0" dirty="0">
                <a:solidFill>
                  <a:srgbClr val="7C7C7C"/>
                </a:solidFill>
                <a:latin typeface="Source Sans Pro" panose="020B0503030403020204" pitchFamily="34" charset="0"/>
                <a:cs typeface="Arial" panose="020B0604020202020204" pitchFamily="34" charset="0"/>
              </a:rPr>
              <a:t>.</a:t>
            </a:r>
          </a:p>
        </p:txBody>
      </p:sp>
      <p:pic>
        <p:nvPicPr>
          <p:cNvPr id="9" name="Picture 8">
            <a:extLst>
              <a:ext uri="{FF2B5EF4-FFF2-40B4-BE49-F238E27FC236}">
                <a16:creationId xmlns:a16="http://schemas.microsoft.com/office/drawing/2014/main" id="{08ADE88C-998C-4984-C128-934EDED39B58}"/>
              </a:ext>
            </a:extLst>
          </p:cNvPr>
          <p:cNvPicPr>
            <a:picLocks noChangeAspect="1"/>
          </p:cNvPicPr>
          <p:nvPr userDrawn="1"/>
        </p:nvPicPr>
        <p:blipFill>
          <a:blip r:embed="rId3"/>
          <a:stretch>
            <a:fillRect/>
          </a:stretch>
        </p:blipFill>
        <p:spPr>
          <a:xfrm>
            <a:off x="4943469" y="5805444"/>
            <a:ext cx="2860649" cy="399160"/>
          </a:xfrm>
          <a:prstGeom prst="rect">
            <a:avLst/>
          </a:prstGeom>
        </p:spPr>
      </p:pic>
    </p:spTree>
    <p:extLst>
      <p:ext uri="{BB962C8B-B14F-4D97-AF65-F5344CB8AC3E}">
        <p14:creationId xmlns:p14="http://schemas.microsoft.com/office/powerpoint/2010/main" val="27425656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Alt Title Slide w/Lo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33EB50-8758-C242-AC0A-914AE0C39B18}"/>
              </a:ext>
            </a:extLst>
          </p:cNvPr>
          <p:cNvSpPr/>
          <p:nvPr userDrawn="1"/>
        </p:nvSpPr>
        <p:spPr>
          <a:xfrm>
            <a:off x="-1" y="0"/>
            <a:ext cx="12192001" cy="68580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pic>
        <p:nvPicPr>
          <p:cNvPr id="4" name="Picture 3">
            <a:extLst>
              <a:ext uri="{FF2B5EF4-FFF2-40B4-BE49-F238E27FC236}">
                <a16:creationId xmlns:a16="http://schemas.microsoft.com/office/drawing/2014/main" id="{D3C279D0-A85D-7B40-8A18-E48ED5D64CA9}"/>
              </a:ext>
            </a:extLst>
          </p:cNvPr>
          <p:cNvPicPr>
            <a:picLocks noChangeAspect="1"/>
          </p:cNvPicPr>
          <p:nvPr userDrawn="1"/>
        </p:nvPicPr>
        <p:blipFill>
          <a:blip r:embed="rId2"/>
          <a:srcRect l="3189" r="3189"/>
          <a:stretch/>
        </p:blipFill>
        <p:spPr>
          <a:xfrm>
            <a:off x="-1" y="0"/>
            <a:ext cx="12192000" cy="6858000"/>
          </a:xfrm>
          <a:prstGeom prst="rect">
            <a:avLst/>
          </a:prstGeom>
        </p:spPr>
      </p:pic>
      <p:sp>
        <p:nvSpPr>
          <p:cNvPr id="5" name="Rectangle 4">
            <a:extLst>
              <a:ext uri="{FF2B5EF4-FFF2-40B4-BE49-F238E27FC236}">
                <a16:creationId xmlns:a16="http://schemas.microsoft.com/office/drawing/2014/main" id="{2F5B142A-BD2B-6044-9339-40FF387731E8}"/>
              </a:ext>
            </a:extLst>
          </p:cNvPr>
          <p:cNvSpPr/>
          <p:nvPr userDrawn="1"/>
        </p:nvSpPr>
        <p:spPr>
          <a:xfrm>
            <a:off x="0" y="1204813"/>
            <a:ext cx="12192000" cy="4653643"/>
          </a:xfrm>
          <a:prstGeom prst="rect">
            <a:avLst/>
          </a:prstGeom>
          <a:solidFill>
            <a:schemeClr val="accent1">
              <a:alpha val="742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7" name="Text Placeholder 7">
            <a:extLst>
              <a:ext uri="{FF2B5EF4-FFF2-40B4-BE49-F238E27FC236}">
                <a16:creationId xmlns:a16="http://schemas.microsoft.com/office/drawing/2014/main" id="{776A90FC-CF97-CD4C-9263-F6302CF7B756}"/>
              </a:ext>
            </a:extLst>
          </p:cNvPr>
          <p:cNvSpPr>
            <a:spLocks noGrp="1"/>
          </p:cNvSpPr>
          <p:nvPr>
            <p:ph type="body" sz="quarter" idx="10" hasCustomPrompt="1"/>
          </p:nvPr>
        </p:nvSpPr>
        <p:spPr>
          <a:xfrm>
            <a:off x="582614" y="1850649"/>
            <a:ext cx="11026775" cy="1541463"/>
          </a:xfrm>
          <a:prstGeom prst="rect">
            <a:avLst/>
          </a:prstGeom>
        </p:spPr>
        <p:txBody>
          <a:bodyPr/>
          <a:lstStyle>
            <a:lvl1pPr marL="0">
              <a:buNone/>
              <a:defRPr sz="6000" b="1" i="0">
                <a:solidFill>
                  <a:schemeClr val="bg1"/>
                </a:solidFill>
                <a:latin typeface="Source Sans Pro" panose="020B0503030403020204" pitchFamily="34" charset="0"/>
              </a:defRPr>
            </a:lvl1pPr>
          </a:lstStyle>
          <a:p>
            <a:pPr lvl="0"/>
            <a:r>
              <a:rPr lang="en-US" dirty="0"/>
              <a:t>Alternate Title Slide Here and Here and Here 45pt Bold</a:t>
            </a:r>
          </a:p>
        </p:txBody>
      </p:sp>
      <p:sp>
        <p:nvSpPr>
          <p:cNvPr id="8" name="Text Placeholder 12">
            <a:extLst>
              <a:ext uri="{FF2B5EF4-FFF2-40B4-BE49-F238E27FC236}">
                <a16:creationId xmlns:a16="http://schemas.microsoft.com/office/drawing/2014/main" id="{028B5449-3E99-0E4E-8A44-E6124D0F871D}"/>
              </a:ext>
            </a:extLst>
          </p:cNvPr>
          <p:cNvSpPr>
            <a:spLocks noGrp="1"/>
          </p:cNvSpPr>
          <p:nvPr>
            <p:ph type="body" sz="quarter" idx="11" hasCustomPrompt="1"/>
          </p:nvPr>
        </p:nvSpPr>
        <p:spPr>
          <a:xfrm>
            <a:off x="1825959" y="4037944"/>
            <a:ext cx="8540083" cy="658627"/>
          </a:xfrm>
          <a:prstGeom prst="rect">
            <a:avLst/>
          </a:prstGeom>
        </p:spPr>
        <p:txBody>
          <a:bodyPr/>
          <a:lstStyle>
            <a:lvl1pPr marL="0" marR="0" indent="-228594"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chemeClr val="bg1"/>
                </a:solidFill>
                <a:latin typeface="Source Sans Pro" panose="020B0503030403020204" pitchFamily="34" charset="0"/>
                <a:cs typeface="Arial" panose="020B0604020202020204" pitchFamily="34" charset="0"/>
              </a:defRPr>
            </a:lvl1pPr>
          </a:lstStyle>
          <a:p>
            <a:pPr lvl="0"/>
            <a:r>
              <a:rPr lang="en-US" dirty="0"/>
              <a:t>Speaker Names </a:t>
            </a:r>
            <a:r>
              <a:rPr lang="en-US" dirty="0" err="1"/>
              <a:t>CanGoHere</a:t>
            </a:r>
            <a:r>
              <a:rPr lang="en-US" dirty="0"/>
              <a:t>, Ph.D. </a:t>
            </a:r>
            <a:r>
              <a:rPr lang="en-US" dirty="0" err="1"/>
              <a:t>24pt</a:t>
            </a:r>
            <a:endParaRPr lang="en-US" dirty="0"/>
          </a:p>
        </p:txBody>
      </p:sp>
    </p:spTree>
    <p:extLst>
      <p:ext uri="{BB962C8B-B14F-4D97-AF65-F5344CB8AC3E}">
        <p14:creationId xmlns:p14="http://schemas.microsoft.com/office/powerpoint/2010/main" val="240288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2"/>
            <a:ext cx="12192000" cy="4571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325069" y="378498"/>
            <a:ext cx="9732963" cy="630239"/>
          </a:xfrm>
          <a:prstGeom prst="rect">
            <a:avLst/>
          </a:prstGeom>
        </p:spPr>
        <p:txBody>
          <a:bodyPr/>
          <a:lstStyle>
            <a:lvl1pPr>
              <a:buNone/>
              <a:defRPr sz="4533" b="1" i="0">
                <a:solidFill>
                  <a:schemeClr val="tx2"/>
                </a:solidFill>
                <a:latin typeface="Source Sans Pro" panose="020B0503030403020204" pitchFamily="34" charset="0"/>
              </a:defRPr>
            </a:lvl1pPr>
          </a:lstStyle>
          <a:p>
            <a:pPr lvl="0"/>
            <a:r>
              <a:rPr lang="en-US" dirty="0"/>
              <a:t>LEFT HEADER: 34PT CAPS</a:t>
            </a:r>
          </a:p>
        </p:txBody>
      </p:sp>
      <p:sp>
        <p:nvSpPr>
          <p:cNvPr id="3" name="Table Placeholder 2">
            <a:extLst>
              <a:ext uri="{FF2B5EF4-FFF2-40B4-BE49-F238E27FC236}">
                <a16:creationId xmlns:a16="http://schemas.microsoft.com/office/drawing/2014/main" id="{85F2041D-DCDD-E646-AB93-2E0B7AA30E53}"/>
              </a:ext>
            </a:extLst>
          </p:cNvPr>
          <p:cNvSpPr>
            <a:spLocks noGrp="1"/>
          </p:cNvSpPr>
          <p:nvPr>
            <p:ph type="tbl" sz="quarter" idx="11" hasCustomPrompt="1"/>
          </p:nvPr>
        </p:nvSpPr>
        <p:spPr>
          <a:xfrm>
            <a:off x="325070" y="1341514"/>
            <a:ext cx="11502428" cy="5137989"/>
          </a:xfrm>
          <a:prstGeom prst="rect">
            <a:avLst/>
          </a:prstGeom>
        </p:spPr>
        <p:txBody>
          <a:bodyPr/>
          <a:lstStyle>
            <a:lvl1pPr>
              <a:buNone/>
              <a:defRPr sz="2667" b="0" i="0">
                <a:latin typeface="Source Sans Pro" panose="020B0503030403020204" pitchFamily="34" charset="0"/>
              </a:defRPr>
            </a:lvl1pPr>
          </a:lstStyle>
          <a:p>
            <a:pPr lvl="0"/>
            <a:r>
              <a:rPr lang="en-US" dirty="0"/>
              <a:t>TABLE: 20pt text in table (minimum for ease of viewing)</a:t>
            </a:r>
          </a:p>
        </p:txBody>
      </p:sp>
    </p:spTree>
    <p:extLst>
      <p:ext uri="{BB962C8B-B14F-4D97-AF65-F5344CB8AC3E}">
        <p14:creationId xmlns:p14="http://schemas.microsoft.com/office/powerpoint/2010/main" val="1641204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2"/>
            <a:ext cx="12192000" cy="4571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325069" y="378498"/>
            <a:ext cx="9732963" cy="630239"/>
          </a:xfrm>
          <a:prstGeom prst="rect">
            <a:avLst/>
          </a:prstGeom>
        </p:spPr>
        <p:txBody>
          <a:bodyPr/>
          <a:lstStyle>
            <a:lvl1pPr>
              <a:buNone/>
              <a:defRPr sz="4533" b="1" i="0">
                <a:solidFill>
                  <a:schemeClr val="tx2"/>
                </a:solidFill>
                <a:latin typeface="Source Sans Pro" panose="020B0503030403020204" pitchFamily="34" charset="0"/>
              </a:defRPr>
            </a:lvl1pPr>
          </a:lstStyle>
          <a:p>
            <a:pPr lvl="0"/>
            <a:r>
              <a:rPr lang="en-US" dirty="0"/>
              <a:t>LEFT HEADER: 34PT CAPS</a:t>
            </a:r>
          </a:p>
        </p:txBody>
      </p:sp>
      <p:sp>
        <p:nvSpPr>
          <p:cNvPr id="4" name="Chart Placeholder 3">
            <a:extLst>
              <a:ext uri="{FF2B5EF4-FFF2-40B4-BE49-F238E27FC236}">
                <a16:creationId xmlns:a16="http://schemas.microsoft.com/office/drawing/2014/main" id="{F0569EBD-AE55-EA4E-ABC0-1CE1D3E95991}"/>
              </a:ext>
            </a:extLst>
          </p:cNvPr>
          <p:cNvSpPr>
            <a:spLocks noGrp="1"/>
          </p:cNvSpPr>
          <p:nvPr>
            <p:ph type="chart" sz="quarter" idx="11" hasCustomPrompt="1"/>
          </p:nvPr>
        </p:nvSpPr>
        <p:spPr>
          <a:xfrm>
            <a:off x="325967" y="1341514"/>
            <a:ext cx="11540067" cy="5143953"/>
          </a:xfrm>
          <a:prstGeom prst="rect">
            <a:avLst/>
          </a:prstGeom>
        </p:spPr>
        <p:txBody>
          <a:bodyPr/>
          <a:lstStyle>
            <a:lvl1pPr>
              <a:buNone/>
              <a:defRPr b="0" i="0">
                <a:latin typeface="Source Sans Pro" panose="020B0503030403020204" pitchFamily="34" charset="0"/>
              </a:defRPr>
            </a:lvl1pPr>
          </a:lstStyle>
          <a:p>
            <a:r>
              <a:rPr lang="en-US" dirty="0"/>
              <a:t>CHART</a:t>
            </a:r>
          </a:p>
        </p:txBody>
      </p:sp>
    </p:spTree>
    <p:extLst>
      <p:ext uri="{BB962C8B-B14F-4D97-AF65-F5344CB8AC3E}">
        <p14:creationId xmlns:p14="http://schemas.microsoft.com/office/powerpoint/2010/main" val="128712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2"/>
            <a:ext cx="12192000" cy="4571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325069" y="378498"/>
            <a:ext cx="9732963" cy="630239"/>
          </a:xfrm>
          <a:prstGeom prst="rect">
            <a:avLst/>
          </a:prstGeom>
        </p:spPr>
        <p:txBody>
          <a:bodyPr/>
          <a:lstStyle>
            <a:lvl1pPr>
              <a:buNone/>
              <a:defRPr sz="4533" b="1" i="0">
                <a:solidFill>
                  <a:schemeClr val="tx2"/>
                </a:solidFill>
                <a:latin typeface="Source Sans Pro" panose="020B0503030403020204" pitchFamily="34" charset="0"/>
              </a:defRPr>
            </a:lvl1pPr>
          </a:lstStyle>
          <a:p>
            <a:pPr lvl="0"/>
            <a:r>
              <a:rPr lang="en-US" dirty="0"/>
              <a:t>LEFT HEADER: 34PT CAPS</a:t>
            </a:r>
          </a:p>
        </p:txBody>
      </p:sp>
      <p:sp>
        <p:nvSpPr>
          <p:cNvPr id="7" name="Picture Placeholder 2">
            <a:extLst>
              <a:ext uri="{FF2B5EF4-FFF2-40B4-BE49-F238E27FC236}">
                <a16:creationId xmlns:a16="http://schemas.microsoft.com/office/drawing/2014/main" id="{7D6EABED-5DB5-5F46-ACA9-C979582A3ABF}"/>
              </a:ext>
            </a:extLst>
          </p:cNvPr>
          <p:cNvSpPr>
            <a:spLocks noGrp="1"/>
          </p:cNvSpPr>
          <p:nvPr>
            <p:ph type="pic" sz="quarter" idx="12" hasCustomPrompt="1"/>
          </p:nvPr>
        </p:nvSpPr>
        <p:spPr>
          <a:xfrm>
            <a:off x="325967" y="1320800"/>
            <a:ext cx="11552767" cy="5158317"/>
          </a:xfrm>
          <a:prstGeom prst="rect">
            <a:avLst/>
          </a:prstGeom>
        </p:spPr>
        <p:txBody>
          <a:bodyPr/>
          <a:lstStyle>
            <a:lvl1pPr>
              <a:buNone/>
              <a:defRPr b="0" i="0">
                <a:latin typeface="Source Sans Pro" panose="020B0503030403020204" pitchFamily="34" charset="0"/>
              </a:defRPr>
            </a:lvl1pPr>
          </a:lstStyle>
          <a:p>
            <a:r>
              <a:rPr lang="en-US" dirty="0"/>
              <a:t>PICTURE</a:t>
            </a:r>
          </a:p>
        </p:txBody>
      </p:sp>
    </p:spTree>
    <p:extLst>
      <p:ext uri="{BB962C8B-B14F-4D97-AF65-F5344CB8AC3E}">
        <p14:creationId xmlns:p14="http://schemas.microsoft.com/office/powerpoint/2010/main" val="3320988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Online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2"/>
            <a:ext cx="12192000" cy="4571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325069" y="378498"/>
            <a:ext cx="9732963" cy="630239"/>
          </a:xfrm>
          <a:prstGeom prst="rect">
            <a:avLst/>
          </a:prstGeom>
        </p:spPr>
        <p:txBody>
          <a:bodyPr/>
          <a:lstStyle>
            <a:lvl1pPr>
              <a:buNone/>
              <a:defRPr sz="4533" b="1" i="0">
                <a:solidFill>
                  <a:schemeClr val="tx2"/>
                </a:solidFill>
                <a:latin typeface="Source Sans Pro" panose="020B0503030403020204" pitchFamily="34" charset="0"/>
              </a:defRPr>
            </a:lvl1pPr>
          </a:lstStyle>
          <a:p>
            <a:pPr lvl="0"/>
            <a:r>
              <a:rPr lang="en-US" dirty="0"/>
              <a:t>LEFT HEADER: 34PT CAPS</a:t>
            </a:r>
          </a:p>
        </p:txBody>
      </p:sp>
      <p:sp>
        <p:nvSpPr>
          <p:cNvPr id="7" name="Online Image Placeholder 2">
            <a:extLst>
              <a:ext uri="{FF2B5EF4-FFF2-40B4-BE49-F238E27FC236}">
                <a16:creationId xmlns:a16="http://schemas.microsoft.com/office/drawing/2014/main" id="{79DE00AA-ED41-A446-AF94-2695E77202D0}"/>
              </a:ext>
            </a:extLst>
          </p:cNvPr>
          <p:cNvSpPr>
            <a:spLocks noGrp="1"/>
          </p:cNvSpPr>
          <p:nvPr>
            <p:ph type="clipArt" sz="quarter" idx="14" hasCustomPrompt="1"/>
          </p:nvPr>
        </p:nvSpPr>
        <p:spPr>
          <a:xfrm>
            <a:off x="325967" y="1320800"/>
            <a:ext cx="11552767" cy="5158317"/>
          </a:xfrm>
          <a:prstGeom prst="rect">
            <a:avLst/>
          </a:prstGeom>
        </p:spPr>
        <p:txBody>
          <a:bodyPr/>
          <a:lstStyle>
            <a:lvl1pPr>
              <a:buNone/>
              <a:defRPr b="0" i="0">
                <a:latin typeface="Source Sans Pro" panose="020B0503030403020204" pitchFamily="34" charset="0"/>
              </a:defRPr>
            </a:lvl1pPr>
          </a:lstStyle>
          <a:p>
            <a:r>
              <a:rPr lang="en-US" dirty="0"/>
              <a:t>ONLINE IMAGE</a:t>
            </a:r>
          </a:p>
        </p:txBody>
      </p:sp>
    </p:spTree>
    <p:extLst>
      <p:ext uri="{BB962C8B-B14F-4D97-AF65-F5344CB8AC3E}">
        <p14:creationId xmlns:p14="http://schemas.microsoft.com/office/powerpoint/2010/main" val="262448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edi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3C8E07-B1CB-034C-930E-250012BEE034}"/>
              </a:ext>
            </a:extLst>
          </p:cNvPr>
          <p:cNvSpPr/>
          <p:nvPr userDrawn="1"/>
        </p:nvSpPr>
        <p:spPr>
          <a:xfrm>
            <a:off x="0" y="2"/>
            <a:ext cx="12192000" cy="4571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8" name="Text Placeholder 6">
            <a:extLst>
              <a:ext uri="{FF2B5EF4-FFF2-40B4-BE49-F238E27FC236}">
                <a16:creationId xmlns:a16="http://schemas.microsoft.com/office/drawing/2014/main" id="{980A56A4-0FCA-B64D-99AF-B3BE51BBF4FD}"/>
              </a:ext>
            </a:extLst>
          </p:cNvPr>
          <p:cNvSpPr>
            <a:spLocks noGrp="1"/>
          </p:cNvSpPr>
          <p:nvPr>
            <p:ph type="body" sz="quarter" idx="10" hasCustomPrompt="1"/>
          </p:nvPr>
        </p:nvSpPr>
        <p:spPr>
          <a:xfrm>
            <a:off x="325069" y="378498"/>
            <a:ext cx="9732963" cy="630239"/>
          </a:xfrm>
          <a:prstGeom prst="rect">
            <a:avLst/>
          </a:prstGeom>
        </p:spPr>
        <p:txBody>
          <a:bodyPr/>
          <a:lstStyle>
            <a:lvl1pPr>
              <a:buNone/>
              <a:defRPr sz="4533" b="1" i="0">
                <a:solidFill>
                  <a:schemeClr val="tx2"/>
                </a:solidFill>
                <a:latin typeface="Source Sans Pro" panose="020B0503030403020204" pitchFamily="34" charset="0"/>
              </a:defRPr>
            </a:lvl1pPr>
          </a:lstStyle>
          <a:p>
            <a:pPr lvl="0"/>
            <a:r>
              <a:rPr lang="en-US" dirty="0"/>
              <a:t>LEFT HEADER: 34PT CAPS</a:t>
            </a:r>
          </a:p>
        </p:txBody>
      </p:sp>
      <p:sp>
        <p:nvSpPr>
          <p:cNvPr id="9" name="Media Placeholder 2">
            <a:extLst>
              <a:ext uri="{FF2B5EF4-FFF2-40B4-BE49-F238E27FC236}">
                <a16:creationId xmlns:a16="http://schemas.microsoft.com/office/drawing/2014/main" id="{525B0C2C-9976-FA40-A1FD-39112ED504F8}"/>
              </a:ext>
            </a:extLst>
          </p:cNvPr>
          <p:cNvSpPr>
            <a:spLocks noGrp="1"/>
          </p:cNvSpPr>
          <p:nvPr>
            <p:ph type="media" sz="quarter" idx="13" hasCustomPrompt="1"/>
          </p:nvPr>
        </p:nvSpPr>
        <p:spPr>
          <a:xfrm>
            <a:off x="325967" y="1320800"/>
            <a:ext cx="11552767" cy="5158317"/>
          </a:xfrm>
          <a:prstGeom prst="rect">
            <a:avLst/>
          </a:prstGeom>
        </p:spPr>
        <p:txBody>
          <a:bodyPr/>
          <a:lstStyle>
            <a:lvl1pPr>
              <a:buNone/>
              <a:defRPr b="0" i="0">
                <a:latin typeface="Source Sans Pro" panose="020B0503030403020204" pitchFamily="34" charset="0"/>
              </a:defRPr>
            </a:lvl1pPr>
          </a:lstStyle>
          <a:p>
            <a:r>
              <a:rPr lang="en-US" dirty="0"/>
              <a:t>MEDIA</a:t>
            </a:r>
          </a:p>
        </p:txBody>
      </p:sp>
    </p:spTree>
    <p:extLst>
      <p:ext uri="{BB962C8B-B14F-4D97-AF65-F5344CB8AC3E}">
        <p14:creationId xmlns:p14="http://schemas.microsoft.com/office/powerpoint/2010/main" val="1699167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ulleted List">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7765B19-81AD-F74F-AF49-13AEF84E7B96}"/>
              </a:ext>
            </a:extLst>
          </p:cNvPr>
          <p:cNvSpPr>
            <a:spLocks noGrp="1"/>
          </p:cNvSpPr>
          <p:nvPr>
            <p:ph type="sldNum" sz="quarter" idx="4294967295"/>
          </p:nvPr>
        </p:nvSpPr>
        <p:spPr>
          <a:xfrm>
            <a:off x="11539961" y="6486922"/>
            <a:ext cx="470833" cy="215444"/>
          </a:xfrm>
          <a:prstGeom prst="rect">
            <a:avLst/>
          </a:prstGeom>
          <a:noFill/>
          <a:ln w="6350">
            <a:noFill/>
          </a:ln>
        </p:spPr>
        <p:txBody>
          <a:bodyPr tIns="0" bIns="0" anchor="t">
            <a:spAutoFit/>
          </a:bodyPr>
          <a:lstStyle>
            <a:lvl1pPr>
              <a:defRPr b="0" i="0">
                <a:solidFill>
                  <a:schemeClr val="tx2"/>
                </a:solidFill>
                <a:latin typeface="Source Sans Pro" panose="020B0503030403020204" pitchFamily="34" charset="0"/>
              </a:defRPr>
            </a:lvl1pPr>
          </a:lstStyle>
          <a:p>
            <a:pPr algn="ctr"/>
            <a:fld id="{6625A8D5-DBAF-8845-9299-98FFBA23C9BF}" type="slidenum">
              <a:rPr lang="en-US" sz="1400" smtClean="0">
                <a:cs typeface="Arial" panose="020B0604020202020204" pitchFamily="34" charset="0"/>
              </a:rPr>
              <a:pPr algn="ctr"/>
              <a:t>‹#›</a:t>
            </a:fld>
            <a:endParaRPr lang="en-US" sz="1400" dirty="0">
              <a:cs typeface="Arial" panose="020B0604020202020204" pitchFamily="34" charset="0"/>
            </a:endParaRPr>
          </a:p>
        </p:txBody>
      </p:sp>
      <p:grpSp>
        <p:nvGrpSpPr>
          <p:cNvPr id="2" name="Group 1">
            <a:extLst>
              <a:ext uri="{FF2B5EF4-FFF2-40B4-BE49-F238E27FC236}">
                <a16:creationId xmlns:a16="http://schemas.microsoft.com/office/drawing/2014/main" id="{97FF56CD-6A60-5D41-AC6D-756DC18EA01A}"/>
              </a:ext>
            </a:extLst>
          </p:cNvPr>
          <p:cNvGrpSpPr/>
          <p:nvPr userDrawn="1"/>
        </p:nvGrpSpPr>
        <p:grpSpPr>
          <a:xfrm>
            <a:off x="0" y="6366265"/>
            <a:ext cx="12192000" cy="385623"/>
            <a:chOff x="0" y="4774698"/>
            <a:chExt cx="9144000" cy="289217"/>
          </a:xfrm>
        </p:grpSpPr>
        <p:sp>
          <p:nvSpPr>
            <p:cNvPr id="5" name="Rectangle 4">
              <a:extLst>
                <a:ext uri="{FF2B5EF4-FFF2-40B4-BE49-F238E27FC236}">
                  <a16:creationId xmlns:a16="http://schemas.microsoft.com/office/drawing/2014/main" id="{140FBF9D-2125-7E42-8EEB-F5AC32193357}"/>
                </a:ext>
              </a:extLst>
            </p:cNvPr>
            <p:cNvSpPr/>
            <p:nvPr userDrawn="1"/>
          </p:nvSpPr>
          <p:spPr>
            <a:xfrm>
              <a:off x="0" y="4774698"/>
              <a:ext cx="9144000" cy="34289"/>
            </a:xfrm>
            <a:prstGeom prst="rect">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7" name="Right Triangle 6">
              <a:extLst>
                <a:ext uri="{FF2B5EF4-FFF2-40B4-BE49-F238E27FC236}">
                  <a16:creationId xmlns:a16="http://schemas.microsoft.com/office/drawing/2014/main" id="{95242366-61CD-5449-86EB-92143117F000}"/>
                </a:ext>
              </a:extLst>
            </p:cNvPr>
            <p:cNvSpPr/>
            <p:nvPr userDrawn="1"/>
          </p:nvSpPr>
          <p:spPr>
            <a:xfrm rot="10800000" flipH="1">
              <a:off x="2225844" y="4791842"/>
              <a:ext cx="232934" cy="272073"/>
            </a:xfrm>
            <a:prstGeom prst="rtTriangle">
              <a:avLst/>
            </a:prstGeom>
            <a:solidFill>
              <a:srgbClr val="04A7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
        <p:nvSpPr>
          <p:cNvPr id="11" name="Text Placeholder 9">
            <a:extLst>
              <a:ext uri="{FF2B5EF4-FFF2-40B4-BE49-F238E27FC236}">
                <a16:creationId xmlns:a16="http://schemas.microsoft.com/office/drawing/2014/main" id="{5986D113-80CA-7F47-A29A-74D32ABAD006}"/>
              </a:ext>
            </a:extLst>
          </p:cNvPr>
          <p:cNvSpPr>
            <a:spLocks noGrp="1"/>
          </p:cNvSpPr>
          <p:nvPr>
            <p:ph type="body" sz="quarter" idx="12" hasCustomPrompt="1"/>
          </p:nvPr>
        </p:nvSpPr>
        <p:spPr>
          <a:xfrm>
            <a:off x="3278371" y="6497693"/>
            <a:ext cx="6826127" cy="193899"/>
          </a:xfrm>
          <a:prstGeom prst="rect">
            <a:avLst/>
          </a:prstGeom>
        </p:spPr>
        <p:txBody>
          <a:bodyPr tIns="0" bIns="0" anchor="t">
            <a:spAutoFit/>
          </a:bodyPr>
          <a:lstStyle>
            <a:lvl1pPr>
              <a:buNone/>
              <a:defRPr sz="1400" b="0" i="0">
                <a:solidFill>
                  <a:schemeClr val="tx2">
                    <a:lumMod val="60000"/>
                    <a:lumOff val="40000"/>
                  </a:schemeClr>
                </a:solidFill>
                <a:latin typeface="Source Sans Pro" panose="020B0503030403020204" pitchFamily="34" charset="0"/>
              </a:defRPr>
            </a:lvl1pPr>
          </a:lstStyle>
          <a:p>
            <a:pPr lvl="0"/>
            <a:r>
              <a:rPr lang="en-US" dirty="0"/>
              <a:t>PRESENTATION TITLE OR NICKNAME CAN LIVE HERE</a:t>
            </a:r>
          </a:p>
        </p:txBody>
      </p:sp>
      <p:sp>
        <p:nvSpPr>
          <p:cNvPr id="10" name="Text Placeholder 9">
            <a:extLst>
              <a:ext uri="{FF2B5EF4-FFF2-40B4-BE49-F238E27FC236}">
                <a16:creationId xmlns:a16="http://schemas.microsoft.com/office/drawing/2014/main" id="{90921448-5840-334C-8546-6109675394AF}"/>
              </a:ext>
            </a:extLst>
          </p:cNvPr>
          <p:cNvSpPr>
            <a:spLocks noGrp="1"/>
          </p:cNvSpPr>
          <p:nvPr>
            <p:ph type="body" sz="quarter" idx="13" hasCustomPrompt="1"/>
          </p:nvPr>
        </p:nvSpPr>
        <p:spPr>
          <a:xfrm>
            <a:off x="418042" y="446017"/>
            <a:ext cx="11355916" cy="5441949"/>
          </a:xfrm>
          <a:prstGeom prst="rect">
            <a:avLst/>
          </a:prstGeom>
        </p:spPr>
        <p:txBody>
          <a:bodyPr/>
          <a:lstStyle>
            <a:lvl1pPr>
              <a:lnSpc>
                <a:spcPct val="150000"/>
              </a:lnSpc>
              <a:spcBef>
                <a:spcPts val="800"/>
              </a:spcBef>
              <a:buClr>
                <a:schemeClr val="tx1"/>
              </a:buClr>
              <a:buSzPct val="75000"/>
              <a:defRPr sz="3733" b="0" i="0">
                <a:latin typeface="Source Sans Pro" panose="020B0503030403020204" pitchFamily="34" charset="0"/>
              </a:defRPr>
            </a:lvl1pPr>
            <a:lvl2pPr>
              <a:lnSpc>
                <a:spcPct val="150000"/>
              </a:lnSpc>
              <a:spcBef>
                <a:spcPts val="800"/>
              </a:spcBef>
              <a:buClr>
                <a:schemeClr val="tx1"/>
              </a:buClr>
              <a:buSzPct val="65000"/>
              <a:buFont typeface="Arial" panose="020B0604020202020204" pitchFamily="34" charset="0"/>
              <a:buChar char="•"/>
              <a:defRPr sz="3200" b="0" i="0">
                <a:latin typeface="Source Sans Pro" panose="020B0503030403020204" pitchFamily="34" charset="0"/>
              </a:defRPr>
            </a:lvl2pPr>
            <a:lvl3pPr>
              <a:lnSpc>
                <a:spcPct val="150000"/>
              </a:lnSpc>
              <a:spcBef>
                <a:spcPts val="800"/>
              </a:spcBef>
              <a:buClr>
                <a:schemeClr val="tx1"/>
              </a:buClr>
              <a:buSzPct val="55000"/>
              <a:defRPr sz="2667" b="0" i="0">
                <a:latin typeface="Source Sans Pro" panose="020B0503030403020204" pitchFamily="34" charset="0"/>
              </a:defRPr>
            </a:lvl3pPr>
          </a:lstStyle>
          <a:p>
            <a:pPr lvl="0"/>
            <a:r>
              <a:rPr lang="en-US" dirty="0"/>
              <a:t>Bulleted List Black Text (28pt)</a:t>
            </a:r>
          </a:p>
          <a:p>
            <a:pPr lvl="1"/>
            <a:r>
              <a:rPr lang="en-US" dirty="0"/>
              <a:t>Second level (24pt)</a:t>
            </a:r>
          </a:p>
          <a:p>
            <a:pPr lvl="2"/>
            <a:r>
              <a:rPr lang="en-US" dirty="0"/>
              <a:t>Third level (20pt)</a:t>
            </a:r>
          </a:p>
        </p:txBody>
      </p:sp>
      <p:sp>
        <p:nvSpPr>
          <p:cNvPr id="8" name="TextBox 7">
            <a:extLst>
              <a:ext uri="{FF2B5EF4-FFF2-40B4-BE49-F238E27FC236}">
                <a16:creationId xmlns:a16="http://schemas.microsoft.com/office/drawing/2014/main" id="{98E2D31C-5E79-E717-4CEE-6794462266EE}"/>
              </a:ext>
            </a:extLst>
          </p:cNvPr>
          <p:cNvSpPr txBox="1"/>
          <p:nvPr userDrawn="1"/>
        </p:nvSpPr>
        <p:spPr>
          <a:xfrm>
            <a:off x="1" y="6486922"/>
            <a:ext cx="2967791" cy="215444"/>
          </a:xfrm>
          <a:prstGeom prst="rect">
            <a:avLst/>
          </a:prstGeom>
          <a:noFill/>
        </p:spPr>
        <p:txBody>
          <a:bodyPr wrap="square" tIns="0" bIns="0" rtlCol="0" anchor="t">
            <a:spAutoFit/>
          </a:bodyPr>
          <a:lstStyle/>
          <a:p>
            <a:pPr algn="r"/>
            <a:r>
              <a:rPr lang="en-US" sz="1400" b="1" i="0" spc="67" baseline="0" dirty="0">
                <a:solidFill>
                  <a:schemeClr val="bg2">
                    <a:lumMod val="50000"/>
                  </a:schemeClr>
                </a:solidFill>
                <a:latin typeface="Source Sans Pro" panose="020B0503030403020204" pitchFamily="34" charset="0"/>
                <a:cs typeface="Arial" panose="020B0604020202020204" pitchFamily="34" charset="0"/>
              </a:rPr>
              <a:t>THE JACKSON LABORATORY</a:t>
            </a:r>
          </a:p>
        </p:txBody>
      </p:sp>
    </p:spTree>
    <p:extLst>
      <p:ext uri="{BB962C8B-B14F-4D97-AF65-F5344CB8AC3E}">
        <p14:creationId xmlns:p14="http://schemas.microsoft.com/office/powerpoint/2010/main" val="30169071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Reverse Bulleted Lis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F6741E-8CCA-4C4E-B0A3-741649C04FAB}"/>
              </a:ext>
            </a:extLst>
          </p:cNvPr>
          <p:cNvGrpSpPr/>
          <p:nvPr userDrawn="1"/>
        </p:nvGrpSpPr>
        <p:grpSpPr>
          <a:xfrm>
            <a:off x="-1" y="0"/>
            <a:ext cx="12192001" cy="6858000"/>
            <a:chOff x="-1" y="0"/>
            <a:chExt cx="9144001" cy="5143500"/>
          </a:xfrm>
        </p:grpSpPr>
        <p:sp>
          <p:nvSpPr>
            <p:cNvPr id="3" name="Rectangle 2">
              <a:extLst>
                <a:ext uri="{FF2B5EF4-FFF2-40B4-BE49-F238E27FC236}">
                  <a16:creationId xmlns:a16="http://schemas.microsoft.com/office/drawing/2014/main" id="{F4A875CD-6704-0848-BE4A-FFEEB0A59355}"/>
                </a:ext>
              </a:extLst>
            </p:cNvPr>
            <p:cNvSpPr/>
            <p:nvPr userDrawn="1"/>
          </p:nvSpPr>
          <p:spPr>
            <a:xfrm>
              <a:off x="-1" y="0"/>
              <a:ext cx="9144001" cy="5143500"/>
            </a:xfrm>
            <a:prstGeom prst="rect">
              <a:avLst/>
            </a:prstGeom>
            <a:solidFill>
              <a:srgbClr val="04A7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nvGrpSpPr>
            <p:cNvPr id="4" name="Group 3">
              <a:extLst>
                <a:ext uri="{FF2B5EF4-FFF2-40B4-BE49-F238E27FC236}">
                  <a16:creationId xmlns:a16="http://schemas.microsoft.com/office/drawing/2014/main" id="{19FE1D65-821C-7449-ACD8-CD5ED09E42FC}"/>
                </a:ext>
              </a:extLst>
            </p:cNvPr>
            <p:cNvGrpSpPr/>
            <p:nvPr userDrawn="1"/>
          </p:nvGrpSpPr>
          <p:grpSpPr>
            <a:xfrm>
              <a:off x="0" y="4774698"/>
              <a:ext cx="9144000" cy="289217"/>
              <a:chOff x="0" y="4774698"/>
              <a:chExt cx="9144000" cy="289217"/>
            </a:xfrm>
          </p:grpSpPr>
          <p:grpSp>
            <p:nvGrpSpPr>
              <p:cNvPr id="2" name="Group 1">
                <a:extLst>
                  <a:ext uri="{FF2B5EF4-FFF2-40B4-BE49-F238E27FC236}">
                    <a16:creationId xmlns:a16="http://schemas.microsoft.com/office/drawing/2014/main" id="{72388502-05BC-5945-A033-AACACF358BD9}"/>
                  </a:ext>
                </a:extLst>
              </p:cNvPr>
              <p:cNvGrpSpPr/>
              <p:nvPr userDrawn="1"/>
            </p:nvGrpSpPr>
            <p:grpSpPr>
              <a:xfrm>
                <a:off x="0" y="4774698"/>
                <a:ext cx="9144000" cy="289217"/>
                <a:chOff x="0" y="4774698"/>
                <a:chExt cx="9144000" cy="289217"/>
              </a:xfrm>
            </p:grpSpPr>
            <p:sp>
              <p:nvSpPr>
                <p:cNvPr id="5" name="Rectangle 4">
                  <a:extLst>
                    <a:ext uri="{FF2B5EF4-FFF2-40B4-BE49-F238E27FC236}">
                      <a16:creationId xmlns:a16="http://schemas.microsoft.com/office/drawing/2014/main" id="{2ADAB89F-AD34-6A48-A442-2F4FDC778785}"/>
                    </a:ext>
                  </a:extLst>
                </p:cNvPr>
                <p:cNvSpPr/>
                <p:nvPr userDrawn="1"/>
              </p:nvSpPr>
              <p:spPr>
                <a:xfrm>
                  <a:off x="0" y="4774698"/>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sp>
              <p:nvSpPr>
                <p:cNvPr id="7" name="Right Triangle 6">
                  <a:extLst>
                    <a:ext uri="{FF2B5EF4-FFF2-40B4-BE49-F238E27FC236}">
                      <a16:creationId xmlns:a16="http://schemas.microsoft.com/office/drawing/2014/main" id="{2D08FF64-15EC-3D4E-9A2A-6860016F6E90}"/>
                    </a:ext>
                  </a:extLst>
                </p:cNvPr>
                <p:cNvSpPr/>
                <p:nvPr userDrawn="1"/>
              </p:nvSpPr>
              <p:spPr>
                <a:xfrm rot="10800000" flipH="1">
                  <a:off x="2225844" y="4791842"/>
                  <a:ext cx="232934" cy="2720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Source Sans Pro" panose="020B0503030403020204" pitchFamily="34" charset="0"/>
                  </a:endParaRPr>
                </a:p>
              </p:txBody>
            </p:sp>
          </p:grpSp>
          <p:sp>
            <p:nvSpPr>
              <p:cNvPr id="16" name="TextBox 15">
                <a:extLst>
                  <a:ext uri="{FF2B5EF4-FFF2-40B4-BE49-F238E27FC236}">
                    <a16:creationId xmlns:a16="http://schemas.microsoft.com/office/drawing/2014/main" id="{93A0CBE5-922A-6B4D-A0B3-9451FD291D27}"/>
                  </a:ext>
                </a:extLst>
              </p:cNvPr>
              <p:cNvSpPr txBox="1"/>
              <p:nvPr userDrawn="1"/>
            </p:nvSpPr>
            <p:spPr>
              <a:xfrm>
                <a:off x="0" y="4865191"/>
                <a:ext cx="2225843" cy="161583"/>
              </a:xfrm>
              <a:prstGeom prst="rect">
                <a:avLst/>
              </a:prstGeom>
              <a:noFill/>
            </p:spPr>
            <p:txBody>
              <a:bodyPr wrap="square" tIns="0" bIns="0" rtlCol="0" anchor="t">
                <a:spAutoFit/>
              </a:bodyPr>
              <a:lstStyle/>
              <a:p>
                <a:pPr algn="r"/>
                <a:r>
                  <a:rPr lang="en-US" sz="1400" b="1" i="0" spc="67" baseline="0" dirty="0">
                    <a:solidFill>
                      <a:schemeClr val="bg1"/>
                    </a:solidFill>
                    <a:latin typeface="Source Sans Pro" panose="020B0503030403020204" pitchFamily="34" charset="0"/>
                    <a:cs typeface="Arial" panose="020B0604020202020204" pitchFamily="34" charset="0"/>
                  </a:rPr>
                  <a:t>THE JACKSON LABORATORY</a:t>
                </a:r>
              </a:p>
            </p:txBody>
          </p:sp>
        </p:grpSp>
      </p:grpSp>
      <p:sp>
        <p:nvSpPr>
          <p:cNvPr id="15" name="Slide Number Placeholder 17">
            <a:extLst>
              <a:ext uri="{FF2B5EF4-FFF2-40B4-BE49-F238E27FC236}">
                <a16:creationId xmlns:a16="http://schemas.microsoft.com/office/drawing/2014/main" id="{2FDB0E3C-B65A-A24A-96DA-7D7AE84EB18A}"/>
              </a:ext>
            </a:extLst>
          </p:cNvPr>
          <p:cNvSpPr>
            <a:spLocks noGrp="1"/>
          </p:cNvSpPr>
          <p:nvPr>
            <p:ph type="sldNum" sz="quarter" idx="4294967295"/>
          </p:nvPr>
        </p:nvSpPr>
        <p:spPr>
          <a:xfrm>
            <a:off x="11539961" y="6486922"/>
            <a:ext cx="470833" cy="215444"/>
          </a:xfrm>
          <a:prstGeom prst="rect">
            <a:avLst/>
          </a:prstGeom>
          <a:noFill/>
          <a:ln w="6350">
            <a:noFill/>
          </a:ln>
        </p:spPr>
        <p:txBody>
          <a:bodyPr tIns="0" bIns="0" anchor="t">
            <a:spAutoFit/>
          </a:bodyPr>
          <a:lstStyle>
            <a:lvl1pPr>
              <a:defRPr b="0" i="0">
                <a:solidFill>
                  <a:schemeClr val="bg1"/>
                </a:solidFill>
                <a:latin typeface="Source Sans Pro" panose="020B0503030403020204" pitchFamily="34" charset="0"/>
              </a:defRPr>
            </a:lvl1pPr>
          </a:lstStyle>
          <a:p>
            <a:pPr algn="ctr"/>
            <a:fld id="{6625A8D5-DBAF-8845-9299-98FFBA23C9BF}" type="slidenum">
              <a:rPr lang="en-US" sz="1400" smtClean="0">
                <a:cs typeface="Arial" panose="020B0604020202020204" pitchFamily="34" charset="0"/>
              </a:rPr>
              <a:pPr algn="ctr"/>
              <a:t>‹#›</a:t>
            </a:fld>
            <a:endParaRPr lang="en-US" sz="1400" dirty="0">
              <a:cs typeface="Arial" panose="020B0604020202020204" pitchFamily="34" charset="0"/>
            </a:endParaRPr>
          </a:p>
        </p:txBody>
      </p:sp>
      <p:sp>
        <p:nvSpPr>
          <p:cNvPr id="17" name="Text Placeholder 9">
            <a:extLst>
              <a:ext uri="{FF2B5EF4-FFF2-40B4-BE49-F238E27FC236}">
                <a16:creationId xmlns:a16="http://schemas.microsoft.com/office/drawing/2014/main" id="{2A91190E-987F-3D4D-9686-5D75BE426496}"/>
              </a:ext>
            </a:extLst>
          </p:cNvPr>
          <p:cNvSpPr>
            <a:spLocks noGrp="1"/>
          </p:cNvSpPr>
          <p:nvPr>
            <p:ph type="body" sz="quarter" idx="12" hasCustomPrompt="1"/>
          </p:nvPr>
        </p:nvSpPr>
        <p:spPr>
          <a:xfrm>
            <a:off x="3278371" y="6497693"/>
            <a:ext cx="6826127" cy="193899"/>
          </a:xfrm>
          <a:prstGeom prst="rect">
            <a:avLst/>
          </a:prstGeom>
        </p:spPr>
        <p:txBody>
          <a:bodyPr tIns="0" bIns="0" anchor="t">
            <a:spAutoFit/>
          </a:bodyPr>
          <a:lstStyle>
            <a:lvl1pPr>
              <a:buNone/>
              <a:defRPr sz="1400" b="0" i="0">
                <a:solidFill>
                  <a:schemeClr val="bg1"/>
                </a:solidFill>
                <a:latin typeface="Source Sans Pro" panose="020B0503030403020204" pitchFamily="34" charset="0"/>
              </a:defRPr>
            </a:lvl1pPr>
          </a:lstStyle>
          <a:p>
            <a:pPr lvl="0"/>
            <a:r>
              <a:rPr lang="en-US" dirty="0"/>
              <a:t>PRESENTATION TITLE OR NICKNAME CAN LIVE HERE</a:t>
            </a:r>
          </a:p>
        </p:txBody>
      </p:sp>
      <p:sp>
        <p:nvSpPr>
          <p:cNvPr id="19" name="Text Placeholder 9">
            <a:extLst>
              <a:ext uri="{FF2B5EF4-FFF2-40B4-BE49-F238E27FC236}">
                <a16:creationId xmlns:a16="http://schemas.microsoft.com/office/drawing/2014/main" id="{822D3FD8-6681-BE4D-AA6B-BE7D511CEBC2}"/>
              </a:ext>
            </a:extLst>
          </p:cNvPr>
          <p:cNvSpPr>
            <a:spLocks noGrp="1"/>
          </p:cNvSpPr>
          <p:nvPr>
            <p:ph type="body" sz="quarter" idx="13" hasCustomPrompt="1"/>
          </p:nvPr>
        </p:nvSpPr>
        <p:spPr>
          <a:xfrm>
            <a:off x="418042" y="446017"/>
            <a:ext cx="11355916" cy="5441949"/>
          </a:xfrm>
          <a:prstGeom prst="rect">
            <a:avLst/>
          </a:prstGeom>
        </p:spPr>
        <p:txBody>
          <a:bodyPr/>
          <a:lstStyle>
            <a:lvl1pPr>
              <a:lnSpc>
                <a:spcPct val="150000"/>
              </a:lnSpc>
              <a:spcBef>
                <a:spcPts val="800"/>
              </a:spcBef>
              <a:buClr>
                <a:schemeClr val="bg1"/>
              </a:buClr>
              <a:buSzPct val="75000"/>
              <a:defRPr sz="3733" b="0" i="0">
                <a:solidFill>
                  <a:schemeClr val="bg1"/>
                </a:solidFill>
                <a:latin typeface="Source Sans Pro" panose="020B0503030403020204" pitchFamily="34" charset="0"/>
              </a:defRPr>
            </a:lvl1pPr>
            <a:lvl2pPr>
              <a:lnSpc>
                <a:spcPct val="150000"/>
              </a:lnSpc>
              <a:spcBef>
                <a:spcPts val="800"/>
              </a:spcBef>
              <a:buClr>
                <a:schemeClr val="bg1"/>
              </a:buClr>
              <a:buSzPct val="65000"/>
              <a:buFont typeface="Arial" panose="020B0604020202020204" pitchFamily="34" charset="0"/>
              <a:buChar char="•"/>
              <a:defRPr sz="3200" b="0" i="0">
                <a:solidFill>
                  <a:schemeClr val="bg1"/>
                </a:solidFill>
                <a:latin typeface="Source Sans Pro" panose="020B0503030403020204" pitchFamily="34" charset="0"/>
              </a:defRPr>
            </a:lvl2pPr>
            <a:lvl3pPr>
              <a:lnSpc>
                <a:spcPct val="150000"/>
              </a:lnSpc>
              <a:spcBef>
                <a:spcPts val="800"/>
              </a:spcBef>
              <a:buClr>
                <a:schemeClr val="bg1"/>
              </a:buClr>
              <a:buSzPct val="55000"/>
              <a:defRPr sz="2667" b="0" i="0">
                <a:solidFill>
                  <a:schemeClr val="bg1"/>
                </a:solidFill>
                <a:latin typeface="Source Sans Pro" panose="020B0503030403020204" pitchFamily="34" charset="0"/>
              </a:defRPr>
            </a:lvl3pPr>
          </a:lstStyle>
          <a:p>
            <a:pPr lvl="0"/>
            <a:r>
              <a:rPr lang="en-US" dirty="0"/>
              <a:t>Bulleted List White Text (28pt)</a:t>
            </a:r>
          </a:p>
          <a:p>
            <a:pPr lvl="1"/>
            <a:r>
              <a:rPr lang="en-US" dirty="0"/>
              <a:t>Second level (24pt)</a:t>
            </a:r>
          </a:p>
          <a:p>
            <a:pPr lvl="2"/>
            <a:r>
              <a:rPr lang="en-US" dirty="0"/>
              <a:t>Third level (20pt)</a:t>
            </a:r>
          </a:p>
        </p:txBody>
      </p:sp>
    </p:spTree>
    <p:extLst>
      <p:ext uri="{BB962C8B-B14F-4D97-AF65-F5344CB8AC3E}">
        <p14:creationId xmlns:p14="http://schemas.microsoft.com/office/powerpoint/2010/main" val="3000313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3.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170703"/>
      </p:ext>
    </p:extLst>
  </p:cSld>
  <p:clrMap bg1="lt1" tx1="dk1" bg2="lt2" tx2="dk2" accent1="accent1" accent2="accent2" accent3="accent3" accent4="accent4" accent5="accent5" accent6="accent6" hlink="hlink" folHlink="folHlink"/>
  <p:sldLayoutIdLst>
    <p:sldLayoutId id="2147483710" r:id="rId1"/>
    <p:sldLayoutId id="2147483711"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54784"/>
      </p:ext>
    </p:extLst>
  </p:cSld>
  <p:clrMap bg1="lt1" tx1="dk1" bg2="lt2" tx2="dk2" accent1="accent1" accent2="accent2" accent3="accent3" accent4="accent4" accent5="accent5" accent6="accent6" hlink="hlink" folHlink="folHlink"/>
  <p:sldLayoutIdLst>
    <p:sldLayoutId id="2147483672" r:id="rId1"/>
    <p:sldLayoutId id="2147483688" r:id="rId2"/>
    <p:sldLayoutId id="2147483689" r:id="rId3"/>
    <p:sldLayoutId id="2147483691" r:id="rId4"/>
    <p:sldLayoutId id="2147483690" r:id="rId5"/>
    <p:sldLayoutId id="2147483673" r:id="rId6"/>
    <p:sldLayoutId id="2147483676" r:id="rId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3"/>
            <a:ext cx="2743200" cy="365124"/>
          </a:xfrm>
          <a:prstGeom prst="rect">
            <a:avLst/>
          </a:prstGeom>
        </p:spPr>
        <p:txBody>
          <a:bodyPr vert="horz" lIns="91440" tIns="45720" rIns="91440" bIns="45720" rtlCol="0" anchor="ctr"/>
          <a:lstStyle>
            <a:lvl1pPr algn="l">
              <a:defRPr sz="643" b="0" i="0">
                <a:solidFill>
                  <a:schemeClr val="tx1">
                    <a:tint val="75000"/>
                  </a:schemeClr>
                </a:solidFill>
                <a:latin typeface="Source Sans Pro" panose="020B0503030403020204" pitchFamily="34" charset="0"/>
              </a:defRPr>
            </a:lvl1pPr>
          </a:lstStyle>
          <a:p>
            <a:fld id="{A2B479A3-3946-D64C-9474-EA45209B5988}" type="datetimeFigureOut">
              <a:rPr lang="en-US" smtClean="0"/>
              <a:pPr/>
              <a:t>5/21/25</a:t>
            </a:fld>
            <a:endParaRPr lang="en-US" dirty="0"/>
          </a:p>
        </p:txBody>
      </p:sp>
      <p:sp>
        <p:nvSpPr>
          <p:cNvPr id="5" name="Footer Placeholder 4"/>
          <p:cNvSpPr>
            <a:spLocks noGrp="1"/>
          </p:cNvSpPr>
          <p:nvPr>
            <p:ph type="ftr" sz="quarter" idx="3"/>
          </p:nvPr>
        </p:nvSpPr>
        <p:spPr>
          <a:xfrm>
            <a:off x="4038600" y="6356353"/>
            <a:ext cx="4114800" cy="365124"/>
          </a:xfrm>
          <a:prstGeom prst="rect">
            <a:avLst/>
          </a:prstGeom>
        </p:spPr>
        <p:txBody>
          <a:bodyPr vert="horz" lIns="91440" tIns="45720" rIns="91440" bIns="45720" rtlCol="0" anchor="ctr"/>
          <a:lstStyle>
            <a:lvl1pPr algn="ctr">
              <a:defRPr sz="643" b="0" i="0">
                <a:solidFill>
                  <a:schemeClr val="tx1">
                    <a:tint val="75000"/>
                  </a:schemeClr>
                </a:solidFill>
                <a:latin typeface="Source Sans Pro" panose="020B0503030403020204" pitchFamily="34" charset="0"/>
              </a:defRPr>
            </a:lvl1pPr>
          </a:lstStyle>
          <a:p>
            <a:endParaRPr lang="en-US" dirty="0"/>
          </a:p>
        </p:txBody>
      </p:sp>
      <p:sp>
        <p:nvSpPr>
          <p:cNvPr id="6" name="Slide Number Placeholder 5"/>
          <p:cNvSpPr>
            <a:spLocks noGrp="1"/>
          </p:cNvSpPr>
          <p:nvPr>
            <p:ph type="sldNum" sz="quarter" idx="4"/>
          </p:nvPr>
        </p:nvSpPr>
        <p:spPr>
          <a:xfrm>
            <a:off x="8610600" y="6356353"/>
            <a:ext cx="2743200" cy="365124"/>
          </a:xfrm>
          <a:prstGeom prst="rect">
            <a:avLst/>
          </a:prstGeom>
        </p:spPr>
        <p:txBody>
          <a:bodyPr vert="horz" lIns="91440" tIns="45720" rIns="91440" bIns="45720" rtlCol="0" anchor="ctr"/>
          <a:lstStyle>
            <a:lvl1pPr algn="r">
              <a:defRPr sz="643" b="0" i="0">
                <a:solidFill>
                  <a:schemeClr val="tx1">
                    <a:tint val="75000"/>
                  </a:schemeClr>
                </a:solidFill>
                <a:latin typeface="Source Sans Pro" panose="020B0503030403020204" pitchFamily="34" charset="0"/>
              </a:defRPr>
            </a:lvl1pPr>
          </a:lstStyle>
          <a:p>
            <a:fld id="{0E6C3370-8466-C045-8ADC-FBC94591C3B0}" type="slidenum">
              <a:rPr lang="en-US" smtClean="0"/>
              <a:pPr/>
              <a:t>‹#›</a:t>
            </a:fld>
            <a:endParaRPr lang="en-US" dirty="0"/>
          </a:p>
        </p:txBody>
      </p:sp>
    </p:spTree>
    <p:extLst>
      <p:ext uri="{BB962C8B-B14F-4D97-AF65-F5344CB8AC3E}">
        <p14:creationId xmlns:p14="http://schemas.microsoft.com/office/powerpoint/2010/main" val="131954212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731" r:id="rId16"/>
  </p:sldLayoutIdLst>
  <p:txStyles>
    <p:titleStyle>
      <a:lvl1pPr algn="l" defTabSz="489862" rtl="0" eaLnBrk="1" latinLnBrk="0" hangingPunct="1">
        <a:lnSpc>
          <a:spcPct val="90000"/>
        </a:lnSpc>
        <a:spcBef>
          <a:spcPct val="0"/>
        </a:spcBef>
        <a:buNone/>
        <a:defRPr sz="2357" b="0" i="0" kern="1200">
          <a:solidFill>
            <a:schemeClr val="tx1"/>
          </a:solidFill>
          <a:latin typeface="Source Sans Pro Light" panose="020B0403030403020204" pitchFamily="34" charset="0"/>
          <a:ea typeface="+mj-ea"/>
          <a:cs typeface="+mj-cs"/>
        </a:defRPr>
      </a:lvl1pPr>
    </p:titleStyle>
    <p:bodyStyle>
      <a:lvl1pPr marL="122465" indent="-122465" algn="l" defTabSz="489862" rtl="0" eaLnBrk="1" latinLnBrk="0" hangingPunct="1">
        <a:lnSpc>
          <a:spcPct val="90000"/>
        </a:lnSpc>
        <a:spcBef>
          <a:spcPts val="536"/>
        </a:spcBef>
        <a:buFont typeface="Arial" panose="020B0604020202020204" pitchFamily="34" charset="0"/>
        <a:buChar char="•"/>
        <a:defRPr sz="1500" b="0" i="0" kern="1200">
          <a:solidFill>
            <a:schemeClr val="tx1"/>
          </a:solidFill>
          <a:latin typeface="Source Sans Pro" panose="020B0503030403020204" pitchFamily="34" charset="0"/>
          <a:ea typeface="+mn-ea"/>
          <a:cs typeface="+mn-cs"/>
        </a:defRPr>
      </a:lvl1pPr>
      <a:lvl2pPr marL="367396" indent="-122465" algn="l" defTabSz="489862" rtl="0" eaLnBrk="1" latinLnBrk="0" hangingPunct="1">
        <a:lnSpc>
          <a:spcPct val="90000"/>
        </a:lnSpc>
        <a:spcBef>
          <a:spcPts val="268"/>
        </a:spcBef>
        <a:buFont typeface="Arial" panose="020B0604020202020204" pitchFamily="34" charset="0"/>
        <a:buChar char="•"/>
        <a:defRPr sz="1285" b="0" i="0" kern="1200">
          <a:solidFill>
            <a:schemeClr val="tx1"/>
          </a:solidFill>
          <a:latin typeface="Source Sans Pro" panose="020B0503030403020204" pitchFamily="34" charset="0"/>
          <a:ea typeface="+mn-ea"/>
          <a:cs typeface="+mn-cs"/>
        </a:defRPr>
      </a:lvl2pPr>
      <a:lvl3pPr marL="612327" indent="-122465" algn="l" defTabSz="489862" rtl="0" eaLnBrk="1" latinLnBrk="0" hangingPunct="1">
        <a:lnSpc>
          <a:spcPct val="90000"/>
        </a:lnSpc>
        <a:spcBef>
          <a:spcPts val="268"/>
        </a:spcBef>
        <a:buFont typeface="Arial" panose="020B0604020202020204" pitchFamily="34" charset="0"/>
        <a:buChar char="•"/>
        <a:defRPr sz="1072" b="0" i="0" kern="1200">
          <a:solidFill>
            <a:schemeClr val="tx1"/>
          </a:solidFill>
          <a:latin typeface="Source Sans Pro" panose="020B0503030403020204" pitchFamily="34" charset="0"/>
          <a:ea typeface="+mn-ea"/>
          <a:cs typeface="+mn-cs"/>
        </a:defRPr>
      </a:lvl3pPr>
      <a:lvl4pPr marL="857259" indent="-122465" algn="l" defTabSz="489862" rtl="0" eaLnBrk="1" latinLnBrk="0" hangingPunct="1">
        <a:lnSpc>
          <a:spcPct val="90000"/>
        </a:lnSpc>
        <a:spcBef>
          <a:spcPts val="268"/>
        </a:spcBef>
        <a:buFont typeface="Arial" panose="020B0604020202020204" pitchFamily="34" charset="0"/>
        <a:buChar char="•"/>
        <a:defRPr sz="964" b="0" i="0" kern="1200">
          <a:solidFill>
            <a:schemeClr val="tx1"/>
          </a:solidFill>
          <a:latin typeface="Source Sans Pro" panose="020B0503030403020204" pitchFamily="34" charset="0"/>
          <a:ea typeface="+mn-ea"/>
          <a:cs typeface="+mn-cs"/>
        </a:defRPr>
      </a:lvl4pPr>
      <a:lvl5pPr marL="1102190" indent="-122465" algn="l" defTabSz="489862" rtl="0" eaLnBrk="1" latinLnBrk="0" hangingPunct="1">
        <a:lnSpc>
          <a:spcPct val="90000"/>
        </a:lnSpc>
        <a:spcBef>
          <a:spcPts val="268"/>
        </a:spcBef>
        <a:buFont typeface="Arial" panose="020B0604020202020204" pitchFamily="34" charset="0"/>
        <a:buChar char="•"/>
        <a:defRPr sz="964" b="0" i="0" kern="1200">
          <a:solidFill>
            <a:schemeClr val="tx1"/>
          </a:solidFill>
          <a:latin typeface="Source Sans Pro" panose="020B0503030403020204" pitchFamily="34" charset="0"/>
          <a:ea typeface="+mn-ea"/>
          <a:cs typeface="+mn-cs"/>
        </a:defRPr>
      </a:lvl5pPr>
      <a:lvl6pPr marL="1347121"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6pPr>
      <a:lvl7pPr marL="1592052"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7pPr>
      <a:lvl8pPr marL="1836983"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8pPr>
      <a:lvl9pPr marL="2081915"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9pPr>
    </p:bodyStyle>
    <p:otherStyle>
      <a:defPPr>
        <a:defRPr lang="en-US"/>
      </a:defPPr>
      <a:lvl1pPr marL="0" algn="l" defTabSz="489862" rtl="0" eaLnBrk="1" latinLnBrk="0" hangingPunct="1">
        <a:defRPr sz="964" kern="1200">
          <a:solidFill>
            <a:schemeClr val="tx1"/>
          </a:solidFill>
          <a:latin typeface="+mn-lt"/>
          <a:ea typeface="+mn-ea"/>
          <a:cs typeface="+mn-cs"/>
        </a:defRPr>
      </a:lvl1pPr>
      <a:lvl2pPr marL="244931" algn="l" defTabSz="489862" rtl="0" eaLnBrk="1" latinLnBrk="0" hangingPunct="1">
        <a:defRPr sz="964" kern="1200">
          <a:solidFill>
            <a:schemeClr val="tx1"/>
          </a:solidFill>
          <a:latin typeface="+mn-lt"/>
          <a:ea typeface="+mn-ea"/>
          <a:cs typeface="+mn-cs"/>
        </a:defRPr>
      </a:lvl2pPr>
      <a:lvl3pPr marL="489862" algn="l" defTabSz="489862" rtl="0" eaLnBrk="1" latinLnBrk="0" hangingPunct="1">
        <a:defRPr sz="964" kern="1200">
          <a:solidFill>
            <a:schemeClr val="tx1"/>
          </a:solidFill>
          <a:latin typeface="+mn-lt"/>
          <a:ea typeface="+mn-ea"/>
          <a:cs typeface="+mn-cs"/>
        </a:defRPr>
      </a:lvl3pPr>
      <a:lvl4pPr marL="734794" algn="l" defTabSz="489862" rtl="0" eaLnBrk="1" latinLnBrk="0" hangingPunct="1">
        <a:defRPr sz="964" kern="1200">
          <a:solidFill>
            <a:schemeClr val="tx1"/>
          </a:solidFill>
          <a:latin typeface="+mn-lt"/>
          <a:ea typeface="+mn-ea"/>
          <a:cs typeface="+mn-cs"/>
        </a:defRPr>
      </a:lvl4pPr>
      <a:lvl5pPr marL="979725" algn="l" defTabSz="489862" rtl="0" eaLnBrk="1" latinLnBrk="0" hangingPunct="1">
        <a:defRPr sz="964" kern="1200">
          <a:solidFill>
            <a:schemeClr val="tx1"/>
          </a:solidFill>
          <a:latin typeface="+mn-lt"/>
          <a:ea typeface="+mn-ea"/>
          <a:cs typeface="+mn-cs"/>
        </a:defRPr>
      </a:lvl5pPr>
      <a:lvl6pPr marL="1224656" algn="l" defTabSz="489862" rtl="0" eaLnBrk="1" latinLnBrk="0" hangingPunct="1">
        <a:defRPr sz="964" kern="1200">
          <a:solidFill>
            <a:schemeClr val="tx1"/>
          </a:solidFill>
          <a:latin typeface="+mn-lt"/>
          <a:ea typeface="+mn-ea"/>
          <a:cs typeface="+mn-cs"/>
        </a:defRPr>
      </a:lvl6pPr>
      <a:lvl7pPr marL="1469587" algn="l" defTabSz="489862" rtl="0" eaLnBrk="1" latinLnBrk="0" hangingPunct="1">
        <a:defRPr sz="964" kern="1200">
          <a:solidFill>
            <a:schemeClr val="tx1"/>
          </a:solidFill>
          <a:latin typeface="+mn-lt"/>
          <a:ea typeface="+mn-ea"/>
          <a:cs typeface="+mn-cs"/>
        </a:defRPr>
      </a:lvl7pPr>
      <a:lvl8pPr marL="1714518" algn="l" defTabSz="489862" rtl="0" eaLnBrk="1" latinLnBrk="0" hangingPunct="1">
        <a:defRPr sz="964" kern="1200">
          <a:solidFill>
            <a:schemeClr val="tx1"/>
          </a:solidFill>
          <a:latin typeface="+mn-lt"/>
          <a:ea typeface="+mn-ea"/>
          <a:cs typeface="+mn-cs"/>
        </a:defRPr>
      </a:lvl8pPr>
      <a:lvl9pPr marL="1959450" algn="l" defTabSz="489862" rtl="0" eaLnBrk="1" latinLnBrk="0" hangingPunct="1">
        <a:defRPr sz="9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88" userDrawn="1">
          <p15:clr>
            <a:srgbClr val="F26B43"/>
          </p15:clr>
        </p15:guide>
        <p15:guide id="2" pos="19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hyperlink" Target="https://stats.libretexts.org/Bookshelves/Introductory_Statistics/Statistical_Thinking_for_the_21st_Century_(Poldrack)/06%3A__Data_Visualization/6.01%3A_Anatomy_of_a_Plot"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hyperlink" Target="https://stats.libretexts.org/Bookshelves/Introductory_Statistics/Statistical_Thinking_for_the_21st_Century_(Poldrack)/06%3A__Data_Visualization/6.01%3A_Anatomy_of_a_Plot"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hyperlink" Target="https://kyl.neocities.org/books/%5BTEC%20TUF%5D%20the%20visual%20display%20of%20quantitative%20information.pdf"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clauswilke.com/dataviz/telling-a-story.html" TargetMode="External"/><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hyperlink" Target="https://wp.optics.arizona.edu/kupinski/wp-content/uploads/sites/91/2023/01/Writing_Science_Joshua_Schimel.pdf"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hyperlink" Target="https://people.rit.edu/wlrgsh/FINRobison.pdf"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illiamwolff.org/wp-content/uploads/2013/01/tufte-challenger-1997.pdf"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Hero%27s_journey" TargetMode="External"/><Relationship Id="rId2" Type="http://schemas.openxmlformats.org/officeDocument/2006/relationships/notesSlide" Target="../notesSlides/notesSlide36.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hyperlink" Target="https://www.storyboardthat.com/articles/e/heroic-journe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crescenzotortora.com/hero_journey.html" TargetMode="External"/><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public.websites.umich.edu/~prestos/Downloads/DC/Ritter_Tufte.pdf?ref=quirkos.com"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public.websites.umich.edu/~prestos/Downloads/DC/Ritter_Tufte.pdf?ref=quirkos.com"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hyperlink" Target="https://vizdatar.wordpress.com/2015/05/06/space-shuttle-challenger-explosion-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995CCC-3D8F-53B6-A18E-36FF54447F1C}"/>
              </a:ext>
            </a:extLst>
          </p:cNvPr>
          <p:cNvSpPr>
            <a:spLocks noGrp="1"/>
          </p:cNvSpPr>
          <p:nvPr>
            <p:ph type="body" sz="quarter" idx="10"/>
          </p:nvPr>
        </p:nvSpPr>
        <p:spPr>
          <a:xfrm>
            <a:off x="582613" y="1850027"/>
            <a:ext cx="11026775" cy="2749960"/>
          </a:xfrm>
        </p:spPr>
        <p:txBody>
          <a:bodyPr anchor="ctr">
            <a:normAutofit/>
          </a:bodyPr>
          <a:lstStyle/>
          <a:p>
            <a:pPr algn="ctr">
              <a:lnSpc>
                <a:spcPct val="100000"/>
              </a:lnSpc>
            </a:pPr>
            <a:r>
              <a:rPr lang="en-US" sz="7200" dirty="0"/>
              <a:t>Data Visualization: </a:t>
            </a:r>
          </a:p>
          <a:p>
            <a:pPr algn="ctr">
              <a:lnSpc>
                <a:spcPct val="100000"/>
              </a:lnSpc>
            </a:pPr>
            <a:r>
              <a:rPr lang="en-US" sz="4400" dirty="0"/>
              <a:t>A Practical Guide</a:t>
            </a:r>
          </a:p>
        </p:txBody>
      </p:sp>
      <p:sp>
        <p:nvSpPr>
          <p:cNvPr id="5" name="Text Placeholder 4">
            <a:extLst>
              <a:ext uri="{FF2B5EF4-FFF2-40B4-BE49-F238E27FC236}">
                <a16:creationId xmlns:a16="http://schemas.microsoft.com/office/drawing/2014/main" id="{79531D24-EAD0-7BD8-DF0A-D3C8DE3508AE}"/>
              </a:ext>
            </a:extLst>
          </p:cNvPr>
          <p:cNvSpPr>
            <a:spLocks noGrp="1"/>
          </p:cNvSpPr>
          <p:nvPr>
            <p:ph type="body" sz="quarter" idx="11"/>
          </p:nvPr>
        </p:nvSpPr>
        <p:spPr>
          <a:xfrm>
            <a:off x="1825959" y="4599987"/>
            <a:ext cx="8540083" cy="658627"/>
          </a:xfrm>
        </p:spPr>
        <p:txBody>
          <a:bodyPr>
            <a:normAutofit/>
          </a:bodyPr>
          <a:lstStyle/>
          <a:p>
            <a:r>
              <a:rPr lang="en-US" dirty="0"/>
              <a:t>Danielle Presgraves, Ph.D.</a:t>
            </a:r>
          </a:p>
        </p:txBody>
      </p:sp>
    </p:spTree>
    <p:extLst>
      <p:ext uri="{BB962C8B-B14F-4D97-AF65-F5344CB8AC3E}">
        <p14:creationId xmlns:p14="http://schemas.microsoft.com/office/powerpoint/2010/main" val="182621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B4F19F-0D21-C2BA-3C93-3735FD883D24}"/>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44BDCBFD-59D7-BFE3-9F07-E5F09C95A1CD}"/>
              </a:ext>
            </a:extLst>
          </p:cNvPr>
          <p:cNvSpPr>
            <a:spLocks noGrp="1"/>
          </p:cNvSpPr>
          <p:nvPr>
            <p:ph type="body" sz="quarter" idx="14"/>
          </p:nvPr>
        </p:nvSpPr>
        <p:spPr>
          <a:xfrm>
            <a:off x="185369" y="0"/>
            <a:ext cx="8542995" cy="6208992"/>
          </a:xfrm>
        </p:spPr>
        <p:txBody>
          <a:bodyPr>
            <a:normAutofit fontScale="92500" lnSpcReduction="10000"/>
          </a:bodyPr>
          <a:lstStyle/>
          <a:p>
            <a:r>
              <a:rPr lang="en-US" sz="4000" u="sng" dirty="0"/>
              <a:t>Data Visualization Requires Clear Thinking</a:t>
            </a:r>
          </a:p>
          <a:p>
            <a:pPr marL="742950" indent="-742950">
              <a:buAutoNum type="arabicPeriod"/>
            </a:pPr>
            <a:r>
              <a:rPr lang="en-US" sz="4000" b="1" dirty="0"/>
              <a:t>Technical Foundations</a:t>
            </a:r>
          </a:p>
          <a:p>
            <a:pPr marL="1690021" lvl="5" indent="-342900"/>
            <a:r>
              <a:rPr lang="en-US" sz="3600" dirty="0"/>
              <a:t>Tidy data</a:t>
            </a:r>
          </a:p>
          <a:p>
            <a:pPr marL="1690021" lvl="5" indent="-342900"/>
            <a:r>
              <a:rPr lang="en-US" sz="3600" dirty="0"/>
              <a:t>Variable type</a:t>
            </a:r>
          </a:p>
          <a:p>
            <a:pPr marL="1690021" lvl="5" indent="-342900"/>
            <a:r>
              <a:rPr lang="en-US" sz="3600" dirty="0"/>
              <a:t>Question type</a:t>
            </a:r>
            <a:endParaRPr lang="en-US" sz="2800" dirty="0"/>
          </a:p>
          <a:p>
            <a:pPr marL="742950" indent="-742950">
              <a:buAutoNum type="arabicPeriod"/>
            </a:pPr>
            <a:endParaRPr lang="en-US" sz="4000" b="1" dirty="0"/>
          </a:p>
          <a:p>
            <a:pPr marL="742950" indent="-742950">
              <a:buAutoNum type="arabicPeriod"/>
            </a:pPr>
            <a:r>
              <a:rPr lang="en-US" sz="4000" b="1" dirty="0"/>
              <a:t>Artistic Considerations</a:t>
            </a:r>
          </a:p>
          <a:p>
            <a:pPr marL="1690021" lvl="5" indent="-342900"/>
            <a:r>
              <a:rPr lang="en-US" sz="3600" dirty="0"/>
              <a:t>Grounded in how the brain works</a:t>
            </a:r>
          </a:p>
          <a:p>
            <a:pPr marL="1690021" lvl="5" indent="-342900"/>
            <a:r>
              <a:rPr lang="en-US" sz="3600" dirty="0"/>
              <a:t>Aesthetic choices</a:t>
            </a:r>
          </a:p>
          <a:p>
            <a:pPr marL="1690021" lvl="5" indent="-342900"/>
            <a:r>
              <a:rPr lang="en-US" sz="3600" dirty="0"/>
              <a:t>narrative</a:t>
            </a:r>
          </a:p>
        </p:txBody>
      </p:sp>
      <p:pic>
        <p:nvPicPr>
          <p:cNvPr id="7" name="Picture 6" descr="A fig with a cut in half&#10;&#10;AI-generated content may be incorrect.">
            <a:extLst>
              <a:ext uri="{FF2B5EF4-FFF2-40B4-BE49-F238E27FC236}">
                <a16:creationId xmlns:a16="http://schemas.microsoft.com/office/drawing/2014/main" id="{C8C04CC5-3141-F3C0-86A6-163BFC0162A6}"/>
              </a:ext>
            </a:extLst>
          </p:cNvPr>
          <p:cNvPicPr>
            <a:picLocks noChangeAspect="1"/>
          </p:cNvPicPr>
          <p:nvPr/>
        </p:nvPicPr>
        <p:blipFill>
          <a:blip r:embed="rId3"/>
          <a:stretch>
            <a:fillRect/>
          </a:stretch>
        </p:blipFill>
        <p:spPr>
          <a:xfrm>
            <a:off x="8054670" y="1029843"/>
            <a:ext cx="3330795" cy="2915103"/>
          </a:xfrm>
          <a:prstGeom prst="rect">
            <a:avLst/>
          </a:prstGeom>
        </p:spPr>
      </p:pic>
    </p:spTree>
    <p:extLst>
      <p:ext uri="{BB962C8B-B14F-4D97-AF65-F5344CB8AC3E}">
        <p14:creationId xmlns:p14="http://schemas.microsoft.com/office/powerpoint/2010/main" val="320655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706DE-1751-1209-1571-D9C7B7C2586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35DD057-78DC-DE19-FDA6-9CE3D1886DCA}"/>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202425BC-463F-74D8-18BB-8F202AE4D7B8}"/>
              </a:ext>
            </a:extLst>
          </p:cNvPr>
          <p:cNvSpPr>
            <a:spLocks noGrp="1"/>
          </p:cNvSpPr>
          <p:nvPr>
            <p:ph type="body" sz="quarter" idx="14"/>
          </p:nvPr>
        </p:nvSpPr>
        <p:spPr>
          <a:xfrm>
            <a:off x="185369" y="-1"/>
            <a:ext cx="9554376" cy="6363015"/>
          </a:xfrm>
        </p:spPr>
        <p:txBody>
          <a:bodyPr>
            <a:normAutofit lnSpcReduction="10000"/>
          </a:bodyPr>
          <a:lstStyle/>
          <a:p>
            <a:r>
              <a:rPr lang="en-US" sz="4000" u="sng" dirty="0"/>
              <a:t>Data Visualization Requires Clear Thinking</a:t>
            </a:r>
          </a:p>
          <a:p>
            <a:pPr marL="742950" indent="-742950">
              <a:buAutoNum type="arabicPeriod"/>
            </a:pPr>
            <a:r>
              <a:rPr lang="en-US" sz="4000" b="1" dirty="0"/>
              <a:t>Technical Foundations</a:t>
            </a:r>
          </a:p>
          <a:p>
            <a:pPr marL="1690021" lvl="5" indent="-342900"/>
            <a:r>
              <a:rPr lang="en-US" sz="3600" dirty="0"/>
              <a:t>Tidy data</a:t>
            </a:r>
          </a:p>
          <a:p>
            <a:pPr marL="1690021" lvl="5" indent="-342900"/>
            <a:r>
              <a:rPr lang="en-US" sz="3600" dirty="0"/>
              <a:t>Variable type</a:t>
            </a:r>
          </a:p>
          <a:p>
            <a:pPr marL="1690021" lvl="5" indent="-342900"/>
            <a:r>
              <a:rPr lang="en-US" sz="3600" dirty="0"/>
              <a:t>Question type</a:t>
            </a:r>
          </a:p>
          <a:p>
            <a:pPr lvl="5" indent="0">
              <a:buNone/>
            </a:pPr>
            <a:endParaRPr lang="en-US" sz="2800" dirty="0"/>
          </a:p>
          <a:p>
            <a:pPr marL="742950" indent="-742950">
              <a:buAutoNum type="arabicPeriod"/>
            </a:pPr>
            <a:r>
              <a:rPr lang="en-US" sz="4000" b="1" dirty="0"/>
              <a:t>Artistic Considerations</a:t>
            </a:r>
            <a:endParaRPr lang="en-US" sz="3600" b="1" dirty="0"/>
          </a:p>
          <a:p>
            <a:pPr marL="1690021" lvl="5" indent="-342900"/>
            <a:r>
              <a:rPr lang="en-US" sz="3600" dirty="0"/>
              <a:t>Grounded in how the brain works</a:t>
            </a:r>
          </a:p>
          <a:p>
            <a:pPr marL="1690021" lvl="5" indent="-342900"/>
            <a:r>
              <a:rPr lang="en-US" sz="3600" dirty="0"/>
              <a:t>Aesthetic choices</a:t>
            </a:r>
          </a:p>
          <a:p>
            <a:pPr marL="1690021" lvl="5" indent="-342900"/>
            <a:r>
              <a:rPr lang="en-US" sz="3600" dirty="0"/>
              <a:t>Narrative</a:t>
            </a:r>
          </a:p>
        </p:txBody>
      </p:sp>
      <p:sp>
        <p:nvSpPr>
          <p:cNvPr id="5" name="Text Placeholder 2">
            <a:extLst>
              <a:ext uri="{FF2B5EF4-FFF2-40B4-BE49-F238E27FC236}">
                <a16:creationId xmlns:a16="http://schemas.microsoft.com/office/drawing/2014/main" id="{16A07B69-80BA-A3AC-2CE5-BF8C12DCB4FB}"/>
              </a:ext>
            </a:extLst>
          </p:cNvPr>
          <p:cNvSpPr txBox="1">
            <a:spLocks/>
          </p:cNvSpPr>
          <p:nvPr/>
        </p:nvSpPr>
        <p:spPr>
          <a:xfrm>
            <a:off x="6725753" y="1322630"/>
            <a:ext cx="4980079" cy="2282069"/>
          </a:xfrm>
          <a:prstGeom prst="rect">
            <a:avLst/>
          </a:prstGeom>
          <a:ln w="19050">
            <a:solidFill>
              <a:srgbClr val="00B0F0"/>
            </a:solidFill>
          </a:ln>
        </p:spPr>
        <p:txBody>
          <a:bodyPr vert="horz" lIns="91440" tIns="45720" rIns="91440" bIns="45720" rtlCol="0">
            <a:normAutofit/>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kern="1200" baseline="0">
                <a:solidFill>
                  <a:schemeClr val="tx1"/>
                </a:solidFill>
                <a:latin typeface="Source Sans Pro" panose="020B0503030403020204" pitchFamily="34" charset="0"/>
                <a:ea typeface="+mn-ea"/>
                <a:cs typeface="+mn-cs"/>
              </a:defRPr>
            </a:lvl1pPr>
            <a:lvl2pPr marL="367396" indent="-122465" algn="l" defTabSz="489862" rtl="0" eaLnBrk="1" latinLnBrk="0" hangingPunct="1">
              <a:lnSpc>
                <a:spcPct val="90000"/>
              </a:lnSpc>
              <a:spcBef>
                <a:spcPts val="268"/>
              </a:spcBef>
              <a:buFont typeface="Arial" panose="020B0604020202020204" pitchFamily="34" charset="0"/>
              <a:buNone/>
              <a:defRPr sz="1285" b="0" i="0" kern="1200">
                <a:solidFill>
                  <a:schemeClr val="tx1"/>
                </a:solidFill>
                <a:latin typeface="Source Sans Pro" panose="020B0503030403020204" pitchFamily="34" charset="0"/>
                <a:ea typeface="+mn-ea"/>
                <a:cs typeface="+mn-cs"/>
              </a:defRPr>
            </a:lvl2pPr>
            <a:lvl3pPr marL="612327" indent="-122465" algn="l" defTabSz="489862" rtl="0" eaLnBrk="1" latinLnBrk="0" hangingPunct="1">
              <a:lnSpc>
                <a:spcPct val="90000"/>
              </a:lnSpc>
              <a:spcBef>
                <a:spcPts val="268"/>
              </a:spcBef>
              <a:buFont typeface="Arial" panose="020B0604020202020204" pitchFamily="34" charset="0"/>
              <a:buNone/>
              <a:defRPr sz="1072" b="0" i="0" kern="1200">
                <a:solidFill>
                  <a:schemeClr val="tx1"/>
                </a:solidFill>
                <a:latin typeface="Source Sans Pro" panose="020B0503030403020204" pitchFamily="34" charset="0"/>
                <a:ea typeface="+mn-ea"/>
                <a:cs typeface="+mn-cs"/>
              </a:defRPr>
            </a:lvl3pPr>
            <a:lvl4pPr marL="857259" indent="-122465" algn="l" defTabSz="489862" rtl="0" eaLnBrk="1" latinLnBrk="0" hangingPunct="1">
              <a:lnSpc>
                <a:spcPct val="90000"/>
              </a:lnSpc>
              <a:spcBef>
                <a:spcPts val="268"/>
              </a:spcBef>
              <a:buFont typeface="Arial" panose="020B0604020202020204" pitchFamily="34" charset="0"/>
              <a:buNone/>
              <a:defRPr sz="964" b="0" i="0" kern="1200">
                <a:solidFill>
                  <a:schemeClr val="tx1"/>
                </a:solidFill>
                <a:latin typeface="Source Sans Pro" panose="020B0503030403020204" pitchFamily="34" charset="0"/>
                <a:ea typeface="+mn-ea"/>
                <a:cs typeface="+mn-cs"/>
              </a:defRPr>
            </a:lvl4pPr>
            <a:lvl5pPr marL="1102190" indent="-122465" algn="l" defTabSz="489862" rtl="0" eaLnBrk="1" latinLnBrk="0" hangingPunct="1">
              <a:lnSpc>
                <a:spcPct val="90000"/>
              </a:lnSpc>
              <a:spcBef>
                <a:spcPts val="268"/>
              </a:spcBef>
              <a:buFont typeface="Arial" panose="020B0604020202020204" pitchFamily="34" charset="0"/>
              <a:buNone/>
              <a:defRPr sz="964" b="0" i="0" kern="1200">
                <a:solidFill>
                  <a:schemeClr val="tx1"/>
                </a:solidFill>
                <a:latin typeface="Source Sans Pro" panose="020B0503030403020204" pitchFamily="34" charset="0"/>
                <a:ea typeface="+mn-ea"/>
                <a:cs typeface="+mn-cs"/>
              </a:defRPr>
            </a:lvl5pPr>
            <a:lvl6pPr marL="1347121"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6pPr>
            <a:lvl7pPr marL="1592052"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7pPr>
            <a:lvl8pPr marL="1836983"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8pPr>
            <a:lvl9pPr marL="2081915"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9pPr>
          </a:lstStyle>
          <a:p>
            <a:r>
              <a:rPr lang="en-US" sz="2800" dirty="0"/>
              <a:t>	</a:t>
            </a:r>
            <a:r>
              <a:rPr lang="en-US" sz="2000" dirty="0"/>
              <a:t>  </a:t>
            </a:r>
            <a:r>
              <a:rPr lang="en-US" sz="1800" dirty="0"/>
              <a:t> No coding in this presentation, but you might notice philosophical similarities to Leland Wilkinson “The grammar of visualization” and Hadley Wickham’s tidyverse/ggplot package</a:t>
            </a:r>
          </a:p>
        </p:txBody>
      </p:sp>
      <p:sp>
        <p:nvSpPr>
          <p:cNvPr id="4" name="Sun 3">
            <a:extLst>
              <a:ext uri="{FF2B5EF4-FFF2-40B4-BE49-F238E27FC236}">
                <a16:creationId xmlns:a16="http://schemas.microsoft.com/office/drawing/2014/main" id="{7F9A3D53-AD68-DDF6-FBE3-BD8439689CE7}"/>
              </a:ext>
            </a:extLst>
          </p:cNvPr>
          <p:cNvSpPr/>
          <p:nvPr/>
        </p:nvSpPr>
        <p:spPr>
          <a:xfrm>
            <a:off x="7093527" y="1506728"/>
            <a:ext cx="619677" cy="518552"/>
          </a:xfrm>
          <a:prstGeom prst="su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1472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0F5AD-A40C-C4F7-E6F3-F9F0255A24A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BDFEA16-2B3E-8D24-4AE0-28DAB3995DAB}"/>
              </a:ext>
            </a:extLst>
          </p:cNvPr>
          <p:cNvSpPr>
            <a:spLocks noGrp="1"/>
          </p:cNvSpPr>
          <p:nvPr>
            <p:ph type="body" sz="quarter" idx="12"/>
          </p:nvPr>
        </p:nvSpPr>
        <p:spPr/>
        <p:txBody>
          <a:bodyPr/>
          <a:lstStyle/>
          <a:p>
            <a:r>
              <a:rPr lang="en-US" dirty="0"/>
              <a:t>Practical Visualization</a:t>
            </a:r>
          </a:p>
        </p:txBody>
      </p:sp>
      <p:sp>
        <p:nvSpPr>
          <p:cNvPr id="4" name="Text Placeholder 2">
            <a:extLst>
              <a:ext uri="{FF2B5EF4-FFF2-40B4-BE49-F238E27FC236}">
                <a16:creationId xmlns:a16="http://schemas.microsoft.com/office/drawing/2014/main" id="{DBDFD003-D5B8-7E3B-EBE8-C0F7CC70CCE9}"/>
              </a:ext>
            </a:extLst>
          </p:cNvPr>
          <p:cNvSpPr txBox="1">
            <a:spLocks/>
          </p:cNvSpPr>
          <p:nvPr/>
        </p:nvSpPr>
        <p:spPr>
          <a:xfrm>
            <a:off x="6197602" y="373986"/>
            <a:ext cx="5783631" cy="5500428"/>
          </a:xfrm>
          <a:prstGeom prst="rect">
            <a:avLst/>
          </a:prstGeom>
        </p:spPr>
        <p:txBody>
          <a:bodyPr vert="horz" lIns="91440" tIns="45720" rIns="91440" bIns="45720" rtlCol="0">
            <a:normAutofit/>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kern="1200" baseline="0">
                <a:solidFill>
                  <a:schemeClr val="tx1"/>
                </a:solidFill>
                <a:latin typeface="Source Sans Pro" panose="020B0503030403020204" pitchFamily="34" charset="0"/>
                <a:ea typeface="+mn-ea"/>
                <a:cs typeface="+mn-cs"/>
              </a:defRPr>
            </a:lvl1pPr>
            <a:lvl2pPr marL="367396" indent="-122465" algn="l" defTabSz="489862" rtl="0" eaLnBrk="1" latinLnBrk="0" hangingPunct="1">
              <a:lnSpc>
                <a:spcPct val="90000"/>
              </a:lnSpc>
              <a:spcBef>
                <a:spcPts val="268"/>
              </a:spcBef>
              <a:buFont typeface="Arial" panose="020B0604020202020204" pitchFamily="34" charset="0"/>
              <a:buNone/>
              <a:defRPr sz="1285" b="0" i="0" kern="1200">
                <a:solidFill>
                  <a:schemeClr val="tx1"/>
                </a:solidFill>
                <a:latin typeface="Source Sans Pro" panose="020B0503030403020204" pitchFamily="34" charset="0"/>
                <a:ea typeface="+mn-ea"/>
                <a:cs typeface="+mn-cs"/>
              </a:defRPr>
            </a:lvl2pPr>
            <a:lvl3pPr marL="612327" indent="-122465" algn="l" defTabSz="489862" rtl="0" eaLnBrk="1" latinLnBrk="0" hangingPunct="1">
              <a:lnSpc>
                <a:spcPct val="90000"/>
              </a:lnSpc>
              <a:spcBef>
                <a:spcPts val="268"/>
              </a:spcBef>
              <a:buFont typeface="Arial" panose="020B0604020202020204" pitchFamily="34" charset="0"/>
              <a:buNone/>
              <a:defRPr sz="1072" b="0" i="0" kern="1200">
                <a:solidFill>
                  <a:schemeClr val="tx1"/>
                </a:solidFill>
                <a:latin typeface="Source Sans Pro" panose="020B0503030403020204" pitchFamily="34" charset="0"/>
                <a:ea typeface="+mn-ea"/>
                <a:cs typeface="+mn-cs"/>
              </a:defRPr>
            </a:lvl3pPr>
            <a:lvl4pPr marL="857259" indent="-122465" algn="l" defTabSz="489862" rtl="0" eaLnBrk="1" latinLnBrk="0" hangingPunct="1">
              <a:lnSpc>
                <a:spcPct val="90000"/>
              </a:lnSpc>
              <a:spcBef>
                <a:spcPts val="268"/>
              </a:spcBef>
              <a:buFont typeface="Arial" panose="020B0604020202020204" pitchFamily="34" charset="0"/>
              <a:buNone/>
              <a:defRPr sz="964" b="0" i="0" kern="1200">
                <a:solidFill>
                  <a:schemeClr val="tx1"/>
                </a:solidFill>
                <a:latin typeface="Source Sans Pro" panose="020B0503030403020204" pitchFamily="34" charset="0"/>
                <a:ea typeface="+mn-ea"/>
                <a:cs typeface="+mn-cs"/>
              </a:defRPr>
            </a:lvl4pPr>
            <a:lvl5pPr marL="1102190" indent="-122465" algn="l" defTabSz="489862" rtl="0" eaLnBrk="1" latinLnBrk="0" hangingPunct="1">
              <a:lnSpc>
                <a:spcPct val="90000"/>
              </a:lnSpc>
              <a:spcBef>
                <a:spcPts val="268"/>
              </a:spcBef>
              <a:buFont typeface="Arial" panose="020B0604020202020204" pitchFamily="34" charset="0"/>
              <a:buNone/>
              <a:defRPr sz="964" b="0" i="0" kern="1200">
                <a:solidFill>
                  <a:schemeClr val="tx1"/>
                </a:solidFill>
                <a:latin typeface="Source Sans Pro" panose="020B0503030403020204" pitchFamily="34" charset="0"/>
                <a:ea typeface="+mn-ea"/>
                <a:cs typeface="+mn-cs"/>
              </a:defRPr>
            </a:lvl5pPr>
            <a:lvl6pPr marL="1347121"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6pPr>
            <a:lvl7pPr marL="1592052"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7pPr>
            <a:lvl8pPr marL="1836983"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8pPr>
            <a:lvl9pPr marL="2081915"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9pPr>
          </a:lstStyle>
          <a:p>
            <a:endParaRPr lang="en-US" sz="3600" dirty="0"/>
          </a:p>
        </p:txBody>
      </p:sp>
      <p:sp>
        <p:nvSpPr>
          <p:cNvPr id="6" name="Oval 5">
            <a:extLst>
              <a:ext uri="{FF2B5EF4-FFF2-40B4-BE49-F238E27FC236}">
                <a16:creationId xmlns:a16="http://schemas.microsoft.com/office/drawing/2014/main" id="{EFA22AD9-BFCB-BF29-7846-845CEE58DC3F}"/>
              </a:ext>
            </a:extLst>
          </p:cNvPr>
          <p:cNvSpPr/>
          <p:nvPr/>
        </p:nvSpPr>
        <p:spPr>
          <a:xfrm>
            <a:off x="4478795" y="329536"/>
            <a:ext cx="2794000" cy="13081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2D71F2-1C60-A041-1791-C9B361CE527E}"/>
              </a:ext>
            </a:extLst>
          </p:cNvPr>
          <p:cNvSpPr txBox="1"/>
          <p:nvPr/>
        </p:nvSpPr>
        <p:spPr>
          <a:xfrm>
            <a:off x="4300995" y="598866"/>
            <a:ext cx="3149600" cy="769441"/>
          </a:xfrm>
          <a:prstGeom prst="rect">
            <a:avLst/>
          </a:prstGeom>
          <a:noFill/>
        </p:spPr>
        <p:txBody>
          <a:bodyPr wrap="square" rtlCol="0">
            <a:spAutoFit/>
          </a:bodyPr>
          <a:lstStyle/>
          <a:p>
            <a:pPr algn="ctr"/>
            <a:r>
              <a:rPr lang="en-US" sz="4400" dirty="0"/>
              <a:t>Ethics</a:t>
            </a:r>
          </a:p>
        </p:txBody>
      </p:sp>
      <p:sp>
        <p:nvSpPr>
          <p:cNvPr id="11" name="Rounded Rectangle 10">
            <a:extLst>
              <a:ext uri="{FF2B5EF4-FFF2-40B4-BE49-F238E27FC236}">
                <a16:creationId xmlns:a16="http://schemas.microsoft.com/office/drawing/2014/main" id="{6E1DD437-FEF2-EAA0-DB5D-8997BC6AB113}"/>
              </a:ext>
            </a:extLst>
          </p:cNvPr>
          <p:cNvSpPr/>
          <p:nvPr/>
        </p:nvSpPr>
        <p:spPr>
          <a:xfrm>
            <a:off x="2615874" y="3324707"/>
            <a:ext cx="3479692" cy="707886"/>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3F5129-C6DB-7EB1-AC00-B6D5906E7415}"/>
              </a:ext>
            </a:extLst>
          </p:cNvPr>
          <p:cNvSpPr txBox="1"/>
          <p:nvPr/>
        </p:nvSpPr>
        <p:spPr>
          <a:xfrm>
            <a:off x="2580702" y="3255843"/>
            <a:ext cx="3602909" cy="707886"/>
          </a:xfrm>
          <a:prstGeom prst="rect">
            <a:avLst/>
          </a:prstGeom>
          <a:noFill/>
        </p:spPr>
        <p:txBody>
          <a:bodyPr wrap="square" rtlCol="0">
            <a:spAutoFit/>
          </a:bodyPr>
          <a:lstStyle/>
          <a:p>
            <a:r>
              <a:rPr lang="en-US" sz="4000" dirty="0"/>
              <a:t>Communication </a:t>
            </a:r>
          </a:p>
        </p:txBody>
      </p:sp>
      <p:sp>
        <p:nvSpPr>
          <p:cNvPr id="12" name="Rounded Rectangle 11">
            <a:extLst>
              <a:ext uri="{FF2B5EF4-FFF2-40B4-BE49-F238E27FC236}">
                <a16:creationId xmlns:a16="http://schemas.microsoft.com/office/drawing/2014/main" id="{694B2263-C06D-F992-5616-938A4E20D201}"/>
              </a:ext>
            </a:extLst>
          </p:cNvPr>
          <p:cNvSpPr/>
          <p:nvPr/>
        </p:nvSpPr>
        <p:spPr>
          <a:xfrm>
            <a:off x="6715444" y="3301713"/>
            <a:ext cx="2037357" cy="707886"/>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49E4C46-3BEC-474B-D0C5-1FC0A8F3E741}"/>
              </a:ext>
            </a:extLst>
          </p:cNvPr>
          <p:cNvSpPr txBox="1"/>
          <p:nvPr/>
        </p:nvSpPr>
        <p:spPr>
          <a:xfrm>
            <a:off x="6702193" y="3232849"/>
            <a:ext cx="2161874" cy="707886"/>
          </a:xfrm>
          <a:prstGeom prst="rect">
            <a:avLst/>
          </a:prstGeom>
          <a:noFill/>
        </p:spPr>
        <p:txBody>
          <a:bodyPr wrap="square" rtlCol="0">
            <a:spAutoFit/>
          </a:bodyPr>
          <a:lstStyle/>
          <a:p>
            <a:r>
              <a:rPr lang="en-US" sz="4000" dirty="0"/>
              <a:t>Accuracy </a:t>
            </a:r>
          </a:p>
        </p:txBody>
      </p:sp>
      <p:cxnSp>
        <p:nvCxnSpPr>
          <p:cNvPr id="14" name="Straight Arrow Connector 13">
            <a:extLst>
              <a:ext uri="{FF2B5EF4-FFF2-40B4-BE49-F238E27FC236}">
                <a16:creationId xmlns:a16="http://schemas.microsoft.com/office/drawing/2014/main" id="{0A9914D6-A4AB-AC6C-D121-0B71964543CF}"/>
              </a:ext>
            </a:extLst>
          </p:cNvPr>
          <p:cNvCxnSpPr>
            <a:cxnSpLocks/>
          </p:cNvCxnSpPr>
          <p:nvPr/>
        </p:nvCxnSpPr>
        <p:spPr>
          <a:xfrm flipH="1">
            <a:off x="4258979" y="1637636"/>
            <a:ext cx="883090" cy="159521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D3A2DE-F015-5AA3-E288-903024062098}"/>
              </a:ext>
            </a:extLst>
          </p:cNvPr>
          <p:cNvCxnSpPr>
            <a:cxnSpLocks/>
          </p:cNvCxnSpPr>
          <p:nvPr/>
        </p:nvCxnSpPr>
        <p:spPr>
          <a:xfrm>
            <a:off x="6702193" y="1641787"/>
            <a:ext cx="1030255" cy="15221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8AB0F34-2161-5E5F-B00C-9B5D0A58A4A7}"/>
              </a:ext>
            </a:extLst>
          </p:cNvPr>
          <p:cNvSpPr txBox="1"/>
          <p:nvPr/>
        </p:nvSpPr>
        <p:spPr>
          <a:xfrm>
            <a:off x="1810058" y="4443663"/>
            <a:ext cx="8100724" cy="1631216"/>
          </a:xfrm>
          <a:prstGeom prst="rect">
            <a:avLst/>
          </a:prstGeom>
          <a:noFill/>
        </p:spPr>
        <p:txBody>
          <a:bodyPr wrap="square">
            <a:spAutoFit/>
          </a:bodyPr>
          <a:lstStyle/>
          <a:p>
            <a:pPr>
              <a:defRPr sz="1800"/>
            </a:pPr>
            <a:r>
              <a:rPr lang="en-US" sz="2800" b="1" dirty="0"/>
              <a:t>Tell an honest story</a:t>
            </a:r>
          </a:p>
          <a:p>
            <a:pPr marL="342900" indent="-342900">
              <a:buFont typeface="Arial" panose="020B0604020202020204" pitchFamily="34" charset="0"/>
              <a:buChar char="•"/>
              <a:defRPr sz="1800"/>
            </a:pPr>
            <a:r>
              <a:rPr lang="en-US" sz="2400" dirty="0"/>
              <a:t>Support conclusions with transparent methods</a:t>
            </a:r>
          </a:p>
          <a:p>
            <a:pPr marL="342900" indent="-342900">
              <a:buFont typeface="Arial" panose="020B0604020202020204" pitchFamily="34" charset="0"/>
              <a:buChar char="•"/>
              <a:defRPr sz="1800"/>
            </a:pPr>
            <a:r>
              <a:rPr lang="en-US" sz="2400" dirty="0"/>
              <a:t>Avoid distorted axes, cherry‑picking, and hidden baselines</a:t>
            </a:r>
          </a:p>
          <a:p>
            <a:endParaRPr lang="en-US" sz="2400" b="1" dirty="0"/>
          </a:p>
        </p:txBody>
      </p:sp>
      <p:sp>
        <p:nvSpPr>
          <p:cNvPr id="34" name="TextBox 33">
            <a:extLst>
              <a:ext uri="{FF2B5EF4-FFF2-40B4-BE49-F238E27FC236}">
                <a16:creationId xmlns:a16="http://schemas.microsoft.com/office/drawing/2014/main" id="{1F3612DB-71A2-ADB8-767D-2FA623F41B19}"/>
              </a:ext>
            </a:extLst>
          </p:cNvPr>
          <p:cNvSpPr txBox="1"/>
          <p:nvPr/>
        </p:nvSpPr>
        <p:spPr>
          <a:xfrm>
            <a:off x="1576013" y="1568772"/>
            <a:ext cx="3473469" cy="1415772"/>
          </a:xfrm>
          <a:prstGeom prst="rect">
            <a:avLst/>
          </a:prstGeom>
          <a:noFill/>
        </p:spPr>
        <p:txBody>
          <a:bodyPr wrap="square" rtlCol="0">
            <a:spAutoFit/>
          </a:bodyPr>
          <a:lstStyle/>
          <a:p>
            <a:r>
              <a:rPr lang="en-US" sz="2000" b="1" dirty="0"/>
              <a:t>Artistic Considerations</a:t>
            </a:r>
          </a:p>
          <a:p>
            <a:pPr marL="318455" lvl="2" indent="-342900">
              <a:buFont typeface="Arial" panose="020B0604020202020204" pitchFamily="34" charset="0"/>
              <a:buChar char="•"/>
            </a:pPr>
            <a:r>
              <a:rPr lang="en-US" sz="1600" dirty="0"/>
              <a:t>Grounded in how the brain works</a:t>
            </a:r>
          </a:p>
          <a:p>
            <a:pPr marL="318455" lvl="2" indent="-342900">
              <a:buFont typeface="Arial" panose="020B0604020202020204" pitchFamily="34" charset="0"/>
              <a:buChar char="•"/>
            </a:pPr>
            <a:r>
              <a:rPr lang="en-US" sz="1600" dirty="0"/>
              <a:t>Aesthetic choices</a:t>
            </a:r>
          </a:p>
          <a:p>
            <a:pPr marL="318455" lvl="2" indent="-342900">
              <a:buFont typeface="Arial" panose="020B0604020202020204" pitchFamily="34" charset="0"/>
              <a:buChar char="•"/>
            </a:pPr>
            <a:r>
              <a:rPr lang="en-US" sz="1600" dirty="0"/>
              <a:t>Narrative</a:t>
            </a:r>
          </a:p>
          <a:p>
            <a:endParaRPr lang="en-US" dirty="0"/>
          </a:p>
        </p:txBody>
      </p:sp>
      <p:sp>
        <p:nvSpPr>
          <p:cNvPr id="35" name="TextBox 34">
            <a:extLst>
              <a:ext uri="{FF2B5EF4-FFF2-40B4-BE49-F238E27FC236}">
                <a16:creationId xmlns:a16="http://schemas.microsoft.com/office/drawing/2014/main" id="{108B7A21-125D-7D6F-4EE1-C7FD59246829}"/>
              </a:ext>
            </a:extLst>
          </p:cNvPr>
          <p:cNvSpPr txBox="1"/>
          <p:nvPr/>
        </p:nvSpPr>
        <p:spPr>
          <a:xfrm>
            <a:off x="7374831" y="1502921"/>
            <a:ext cx="2535951" cy="1415772"/>
          </a:xfrm>
          <a:prstGeom prst="rect">
            <a:avLst/>
          </a:prstGeom>
          <a:noFill/>
        </p:spPr>
        <p:txBody>
          <a:bodyPr wrap="none" rtlCol="0">
            <a:spAutoFit/>
          </a:bodyPr>
          <a:lstStyle/>
          <a:p>
            <a:r>
              <a:rPr lang="en-US" sz="2000" b="1" dirty="0"/>
              <a:t>Technical Foundations</a:t>
            </a:r>
          </a:p>
          <a:p>
            <a:pPr marL="318455" lvl="2" indent="-342900">
              <a:buFont typeface="Arial" panose="020B0604020202020204" pitchFamily="34" charset="0"/>
              <a:buChar char="•"/>
            </a:pPr>
            <a:r>
              <a:rPr lang="en-US" sz="1600" dirty="0"/>
              <a:t>Tidy data</a:t>
            </a:r>
          </a:p>
          <a:p>
            <a:pPr marL="318455" lvl="2" indent="-342900">
              <a:buFont typeface="Arial" panose="020B0604020202020204" pitchFamily="34" charset="0"/>
              <a:buChar char="•"/>
            </a:pPr>
            <a:r>
              <a:rPr lang="en-US" sz="1600" dirty="0"/>
              <a:t>Variable type</a:t>
            </a:r>
          </a:p>
          <a:p>
            <a:pPr marL="318455" lvl="2" indent="-342900">
              <a:buFont typeface="Arial" panose="020B0604020202020204" pitchFamily="34" charset="0"/>
              <a:buChar char="•"/>
            </a:pPr>
            <a:r>
              <a:rPr lang="en-US" sz="1600" dirty="0"/>
              <a:t>Question type</a:t>
            </a:r>
          </a:p>
          <a:p>
            <a:endParaRPr lang="en-US" dirty="0"/>
          </a:p>
        </p:txBody>
      </p:sp>
    </p:spTree>
    <p:extLst>
      <p:ext uri="{BB962C8B-B14F-4D97-AF65-F5344CB8AC3E}">
        <p14:creationId xmlns:p14="http://schemas.microsoft.com/office/powerpoint/2010/main" val="123521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9C272-BC9D-8AE3-D9E3-C546A8D0C02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63B5565-BE4A-76E2-47C3-E998A0255A31}"/>
              </a:ext>
            </a:extLst>
          </p:cNvPr>
          <p:cNvSpPr>
            <a:spLocks noGrp="1"/>
          </p:cNvSpPr>
          <p:nvPr>
            <p:ph type="body" sz="quarter" idx="12"/>
          </p:nvPr>
        </p:nvSpPr>
        <p:spPr/>
        <p:txBody>
          <a:bodyPr/>
          <a:lstStyle/>
          <a:p>
            <a:r>
              <a:rPr lang="en-US" dirty="0"/>
              <a:t>Practical Visualization</a:t>
            </a:r>
          </a:p>
        </p:txBody>
      </p:sp>
      <p:sp>
        <p:nvSpPr>
          <p:cNvPr id="4" name="Text Placeholder 2">
            <a:extLst>
              <a:ext uri="{FF2B5EF4-FFF2-40B4-BE49-F238E27FC236}">
                <a16:creationId xmlns:a16="http://schemas.microsoft.com/office/drawing/2014/main" id="{AB88569B-034E-8C63-6677-68EF79CB1572}"/>
              </a:ext>
            </a:extLst>
          </p:cNvPr>
          <p:cNvSpPr txBox="1">
            <a:spLocks/>
          </p:cNvSpPr>
          <p:nvPr/>
        </p:nvSpPr>
        <p:spPr>
          <a:xfrm>
            <a:off x="6197602" y="373986"/>
            <a:ext cx="5783631" cy="5500428"/>
          </a:xfrm>
          <a:prstGeom prst="rect">
            <a:avLst/>
          </a:prstGeom>
        </p:spPr>
        <p:txBody>
          <a:bodyPr vert="horz" lIns="91440" tIns="45720" rIns="91440" bIns="45720" rtlCol="0">
            <a:normAutofit/>
          </a:bodyPr>
          <a:lstStyle>
            <a:lvl1pPr marL="0" marR="0" indent="0" algn="l" defTabSz="914377" rtl="0" eaLnBrk="1" fontAlgn="auto" latinLnBrk="0" hangingPunct="0">
              <a:lnSpc>
                <a:spcPct val="150000"/>
              </a:lnSpc>
              <a:spcBef>
                <a:spcPts val="0"/>
              </a:spcBef>
              <a:spcAft>
                <a:spcPts val="0"/>
              </a:spcAft>
              <a:buClrTx/>
              <a:buSzTx/>
              <a:buFont typeface="Arial" panose="020B0604020202020204" pitchFamily="34" charset="0"/>
              <a:buNone/>
              <a:tabLst/>
              <a:defRPr sz="3733" b="0" i="0" kern="1200" baseline="0">
                <a:solidFill>
                  <a:schemeClr val="tx1"/>
                </a:solidFill>
                <a:latin typeface="Source Sans Pro" panose="020B0503030403020204" pitchFamily="34" charset="0"/>
                <a:ea typeface="+mn-ea"/>
                <a:cs typeface="+mn-cs"/>
              </a:defRPr>
            </a:lvl1pPr>
            <a:lvl2pPr marL="367396" indent="-122465" algn="l" defTabSz="489862" rtl="0" eaLnBrk="1" latinLnBrk="0" hangingPunct="1">
              <a:lnSpc>
                <a:spcPct val="90000"/>
              </a:lnSpc>
              <a:spcBef>
                <a:spcPts val="268"/>
              </a:spcBef>
              <a:buFont typeface="Arial" panose="020B0604020202020204" pitchFamily="34" charset="0"/>
              <a:buNone/>
              <a:defRPr sz="1285" b="0" i="0" kern="1200">
                <a:solidFill>
                  <a:schemeClr val="tx1"/>
                </a:solidFill>
                <a:latin typeface="Source Sans Pro" panose="020B0503030403020204" pitchFamily="34" charset="0"/>
                <a:ea typeface="+mn-ea"/>
                <a:cs typeface="+mn-cs"/>
              </a:defRPr>
            </a:lvl2pPr>
            <a:lvl3pPr marL="612327" indent="-122465" algn="l" defTabSz="489862" rtl="0" eaLnBrk="1" latinLnBrk="0" hangingPunct="1">
              <a:lnSpc>
                <a:spcPct val="90000"/>
              </a:lnSpc>
              <a:spcBef>
                <a:spcPts val="268"/>
              </a:spcBef>
              <a:buFont typeface="Arial" panose="020B0604020202020204" pitchFamily="34" charset="0"/>
              <a:buNone/>
              <a:defRPr sz="1072" b="0" i="0" kern="1200">
                <a:solidFill>
                  <a:schemeClr val="tx1"/>
                </a:solidFill>
                <a:latin typeface="Source Sans Pro" panose="020B0503030403020204" pitchFamily="34" charset="0"/>
                <a:ea typeface="+mn-ea"/>
                <a:cs typeface="+mn-cs"/>
              </a:defRPr>
            </a:lvl3pPr>
            <a:lvl4pPr marL="857259" indent="-122465" algn="l" defTabSz="489862" rtl="0" eaLnBrk="1" latinLnBrk="0" hangingPunct="1">
              <a:lnSpc>
                <a:spcPct val="90000"/>
              </a:lnSpc>
              <a:spcBef>
                <a:spcPts val="268"/>
              </a:spcBef>
              <a:buFont typeface="Arial" panose="020B0604020202020204" pitchFamily="34" charset="0"/>
              <a:buNone/>
              <a:defRPr sz="964" b="0" i="0" kern="1200">
                <a:solidFill>
                  <a:schemeClr val="tx1"/>
                </a:solidFill>
                <a:latin typeface="Source Sans Pro" panose="020B0503030403020204" pitchFamily="34" charset="0"/>
                <a:ea typeface="+mn-ea"/>
                <a:cs typeface="+mn-cs"/>
              </a:defRPr>
            </a:lvl4pPr>
            <a:lvl5pPr marL="1102190" indent="-122465" algn="l" defTabSz="489862" rtl="0" eaLnBrk="1" latinLnBrk="0" hangingPunct="1">
              <a:lnSpc>
                <a:spcPct val="90000"/>
              </a:lnSpc>
              <a:spcBef>
                <a:spcPts val="268"/>
              </a:spcBef>
              <a:buFont typeface="Arial" panose="020B0604020202020204" pitchFamily="34" charset="0"/>
              <a:buNone/>
              <a:defRPr sz="964" b="0" i="0" kern="1200">
                <a:solidFill>
                  <a:schemeClr val="tx1"/>
                </a:solidFill>
                <a:latin typeface="Source Sans Pro" panose="020B0503030403020204" pitchFamily="34" charset="0"/>
                <a:ea typeface="+mn-ea"/>
                <a:cs typeface="+mn-cs"/>
              </a:defRPr>
            </a:lvl5pPr>
            <a:lvl6pPr marL="1347121"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6pPr>
            <a:lvl7pPr marL="1592052"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7pPr>
            <a:lvl8pPr marL="1836983"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8pPr>
            <a:lvl9pPr marL="2081915"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9pPr>
          </a:lstStyle>
          <a:p>
            <a:endParaRPr lang="en-US" sz="3600" dirty="0"/>
          </a:p>
        </p:txBody>
      </p:sp>
      <p:sp>
        <p:nvSpPr>
          <p:cNvPr id="6" name="Oval 5">
            <a:extLst>
              <a:ext uri="{FF2B5EF4-FFF2-40B4-BE49-F238E27FC236}">
                <a16:creationId xmlns:a16="http://schemas.microsoft.com/office/drawing/2014/main" id="{CCDA35D1-4D31-010F-8C18-0DFB6E1891A2}"/>
              </a:ext>
            </a:extLst>
          </p:cNvPr>
          <p:cNvSpPr/>
          <p:nvPr/>
        </p:nvSpPr>
        <p:spPr>
          <a:xfrm>
            <a:off x="4920089" y="104656"/>
            <a:ext cx="2794000" cy="13081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31BD3FA-F84B-AB3D-F111-278D43D4DFE9}"/>
              </a:ext>
            </a:extLst>
          </p:cNvPr>
          <p:cNvSpPr txBox="1"/>
          <p:nvPr/>
        </p:nvSpPr>
        <p:spPr>
          <a:xfrm>
            <a:off x="4742289" y="373986"/>
            <a:ext cx="3149600" cy="769441"/>
          </a:xfrm>
          <a:prstGeom prst="rect">
            <a:avLst/>
          </a:prstGeom>
          <a:noFill/>
        </p:spPr>
        <p:txBody>
          <a:bodyPr wrap="square" rtlCol="0">
            <a:spAutoFit/>
          </a:bodyPr>
          <a:lstStyle/>
          <a:p>
            <a:pPr algn="ctr"/>
            <a:r>
              <a:rPr lang="en-US" sz="4400" dirty="0"/>
              <a:t>Ethics</a:t>
            </a:r>
          </a:p>
        </p:txBody>
      </p:sp>
      <p:sp>
        <p:nvSpPr>
          <p:cNvPr id="11" name="Rounded Rectangle 10">
            <a:extLst>
              <a:ext uri="{FF2B5EF4-FFF2-40B4-BE49-F238E27FC236}">
                <a16:creationId xmlns:a16="http://schemas.microsoft.com/office/drawing/2014/main" id="{62C822E4-0DC7-D2D7-F11D-D2A1873B8C70}"/>
              </a:ext>
            </a:extLst>
          </p:cNvPr>
          <p:cNvSpPr/>
          <p:nvPr/>
        </p:nvSpPr>
        <p:spPr>
          <a:xfrm>
            <a:off x="2891014" y="2724846"/>
            <a:ext cx="3479692" cy="707886"/>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F884B30-D3CB-9053-E3F8-817DED7F4029}"/>
              </a:ext>
            </a:extLst>
          </p:cNvPr>
          <p:cNvSpPr txBox="1"/>
          <p:nvPr/>
        </p:nvSpPr>
        <p:spPr>
          <a:xfrm>
            <a:off x="2967271" y="2717383"/>
            <a:ext cx="3602909" cy="707886"/>
          </a:xfrm>
          <a:prstGeom prst="rect">
            <a:avLst/>
          </a:prstGeom>
          <a:noFill/>
        </p:spPr>
        <p:txBody>
          <a:bodyPr wrap="none" rtlCol="0">
            <a:spAutoFit/>
          </a:bodyPr>
          <a:lstStyle/>
          <a:p>
            <a:r>
              <a:rPr lang="en-US" sz="4000" dirty="0"/>
              <a:t>Communication </a:t>
            </a:r>
          </a:p>
        </p:txBody>
      </p:sp>
      <p:sp>
        <p:nvSpPr>
          <p:cNvPr id="12" name="Rounded Rectangle 11">
            <a:extLst>
              <a:ext uri="{FF2B5EF4-FFF2-40B4-BE49-F238E27FC236}">
                <a16:creationId xmlns:a16="http://schemas.microsoft.com/office/drawing/2014/main" id="{7AFD81FD-4240-D788-4587-9033A5480F43}"/>
              </a:ext>
            </a:extLst>
          </p:cNvPr>
          <p:cNvSpPr/>
          <p:nvPr/>
        </p:nvSpPr>
        <p:spPr>
          <a:xfrm>
            <a:off x="7067436" y="2742319"/>
            <a:ext cx="2037357" cy="707886"/>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C5E8DCD-4CA9-C282-C0BF-6D31729CF6D0}"/>
              </a:ext>
            </a:extLst>
          </p:cNvPr>
          <p:cNvSpPr txBox="1"/>
          <p:nvPr/>
        </p:nvSpPr>
        <p:spPr>
          <a:xfrm>
            <a:off x="7076606" y="2717383"/>
            <a:ext cx="2161874" cy="707886"/>
          </a:xfrm>
          <a:prstGeom prst="rect">
            <a:avLst/>
          </a:prstGeom>
          <a:noFill/>
        </p:spPr>
        <p:txBody>
          <a:bodyPr wrap="none" rtlCol="0">
            <a:spAutoFit/>
          </a:bodyPr>
          <a:lstStyle/>
          <a:p>
            <a:r>
              <a:rPr lang="en-US" sz="4000" dirty="0"/>
              <a:t>Accuracy </a:t>
            </a:r>
          </a:p>
        </p:txBody>
      </p:sp>
      <p:cxnSp>
        <p:nvCxnSpPr>
          <p:cNvPr id="14" name="Straight Arrow Connector 13">
            <a:extLst>
              <a:ext uri="{FF2B5EF4-FFF2-40B4-BE49-F238E27FC236}">
                <a16:creationId xmlns:a16="http://schemas.microsoft.com/office/drawing/2014/main" id="{9A1A8B20-414A-C98D-1C2D-EEFECAC014B7}"/>
              </a:ext>
            </a:extLst>
          </p:cNvPr>
          <p:cNvCxnSpPr/>
          <p:nvPr/>
        </p:nvCxnSpPr>
        <p:spPr>
          <a:xfrm flipH="1">
            <a:off x="4742289" y="1412756"/>
            <a:ext cx="841074" cy="111056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BF46F23-ECF6-6A13-6D11-752EC569BEDC}"/>
              </a:ext>
            </a:extLst>
          </p:cNvPr>
          <p:cNvCxnSpPr>
            <a:cxnSpLocks/>
          </p:cNvCxnSpPr>
          <p:nvPr/>
        </p:nvCxnSpPr>
        <p:spPr>
          <a:xfrm>
            <a:off x="7143487" y="1416907"/>
            <a:ext cx="1016909" cy="10311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close-up of a document&#10;&#10;AI-generated content may be incorrect.">
            <a:extLst>
              <a:ext uri="{FF2B5EF4-FFF2-40B4-BE49-F238E27FC236}">
                <a16:creationId xmlns:a16="http://schemas.microsoft.com/office/drawing/2014/main" id="{5C793143-242A-7859-59D1-029613D22997}"/>
              </a:ext>
            </a:extLst>
          </p:cNvPr>
          <p:cNvPicPr>
            <a:picLocks noChangeAspect="1"/>
          </p:cNvPicPr>
          <p:nvPr/>
        </p:nvPicPr>
        <p:blipFill>
          <a:blip r:embed="rId3"/>
          <a:stretch>
            <a:fillRect/>
          </a:stretch>
        </p:blipFill>
        <p:spPr>
          <a:xfrm>
            <a:off x="210767" y="3831784"/>
            <a:ext cx="1379228" cy="2329362"/>
          </a:xfrm>
          <a:prstGeom prst="rect">
            <a:avLst/>
          </a:prstGeom>
        </p:spPr>
      </p:pic>
      <p:pic>
        <p:nvPicPr>
          <p:cNvPr id="19" name="Picture 18" descr="A close-up of a person&#10;&#10;AI-generated content may be incorrect.">
            <a:extLst>
              <a:ext uri="{FF2B5EF4-FFF2-40B4-BE49-F238E27FC236}">
                <a16:creationId xmlns:a16="http://schemas.microsoft.com/office/drawing/2014/main" id="{6CBFA9F2-3F7E-6FB2-EC21-EA1414481A6B}"/>
              </a:ext>
            </a:extLst>
          </p:cNvPr>
          <p:cNvPicPr>
            <a:picLocks noChangeAspect="1"/>
          </p:cNvPicPr>
          <p:nvPr/>
        </p:nvPicPr>
        <p:blipFill>
          <a:blip r:embed="rId4"/>
          <a:stretch>
            <a:fillRect/>
          </a:stretch>
        </p:blipFill>
        <p:spPr>
          <a:xfrm>
            <a:off x="1833736" y="3831784"/>
            <a:ext cx="1502808" cy="2308368"/>
          </a:xfrm>
          <a:prstGeom prst="rect">
            <a:avLst/>
          </a:prstGeom>
        </p:spPr>
      </p:pic>
      <p:pic>
        <p:nvPicPr>
          <p:cNvPr id="21" name="Picture 20" descr="A person with a mustache and a suit&#10;&#10;AI-generated content may be incorrect.">
            <a:extLst>
              <a:ext uri="{FF2B5EF4-FFF2-40B4-BE49-F238E27FC236}">
                <a16:creationId xmlns:a16="http://schemas.microsoft.com/office/drawing/2014/main" id="{4A9024CF-537E-3F71-D691-6AB57E15D30D}"/>
              </a:ext>
            </a:extLst>
          </p:cNvPr>
          <p:cNvPicPr>
            <a:picLocks noChangeAspect="1"/>
          </p:cNvPicPr>
          <p:nvPr/>
        </p:nvPicPr>
        <p:blipFill>
          <a:blip r:embed="rId5"/>
          <a:stretch>
            <a:fillRect/>
          </a:stretch>
        </p:blipFill>
        <p:spPr>
          <a:xfrm>
            <a:off x="5654760" y="3831784"/>
            <a:ext cx="1680280" cy="2371644"/>
          </a:xfrm>
          <a:prstGeom prst="rect">
            <a:avLst/>
          </a:prstGeom>
        </p:spPr>
      </p:pic>
      <p:pic>
        <p:nvPicPr>
          <p:cNvPr id="17" name="Picture 16" descr="A poster with text on it&#10;&#10;AI-generated content may be incorrect.">
            <a:extLst>
              <a:ext uri="{FF2B5EF4-FFF2-40B4-BE49-F238E27FC236}">
                <a16:creationId xmlns:a16="http://schemas.microsoft.com/office/drawing/2014/main" id="{18CFA8DE-7FEA-61C8-A1BA-FBA8729D4E91}"/>
              </a:ext>
            </a:extLst>
          </p:cNvPr>
          <p:cNvPicPr>
            <a:picLocks noChangeAspect="1"/>
          </p:cNvPicPr>
          <p:nvPr/>
        </p:nvPicPr>
        <p:blipFill>
          <a:blip r:embed="rId6"/>
          <a:stretch>
            <a:fillRect/>
          </a:stretch>
        </p:blipFill>
        <p:spPr>
          <a:xfrm>
            <a:off x="3641558" y="3831784"/>
            <a:ext cx="1832298" cy="2371644"/>
          </a:xfrm>
          <a:prstGeom prst="rect">
            <a:avLst/>
          </a:prstGeom>
        </p:spPr>
      </p:pic>
      <p:pic>
        <p:nvPicPr>
          <p:cNvPr id="20" name="Picture 19" descr="A person in a black and white photo&#10;&#10;AI-generated content may be incorrect.">
            <a:extLst>
              <a:ext uri="{FF2B5EF4-FFF2-40B4-BE49-F238E27FC236}">
                <a16:creationId xmlns:a16="http://schemas.microsoft.com/office/drawing/2014/main" id="{69F5F351-3827-5A39-4B8E-8B969F200724}"/>
              </a:ext>
            </a:extLst>
          </p:cNvPr>
          <p:cNvPicPr>
            <a:picLocks noChangeAspect="1"/>
          </p:cNvPicPr>
          <p:nvPr/>
        </p:nvPicPr>
        <p:blipFill>
          <a:blip r:embed="rId7"/>
          <a:stretch>
            <a:fillRect/>
          </a:stretch>
        </p:blipFill>
        <p:spPr>
          <a:xfrm>
            <a:off x="10127259" y="3831784"/>
            <a:ext cx="1760332" cy="2310063"/>
          </a:xfrm>
          <a:prstGeom prst="rect">
            <a:avLst/>
          </a:prstGeom>
        </p:spPr>
      </p:pic>
      <p:pic>
        <p:nvPicPr>
          <p:cNvPr id="23" name="Picture 22" descr="A diagram of a war&#10;&#10;AI-generated content may be incorrect.">
            <a:extLst>
              <a:ext uri="{FF2B5EF4-FFF2-40B4-BE49-F238E27FC236}">
                <a16:creationId xmlns:a16="http://schemas.microsoft.com/office/drawing/2014/main" id="{1B52AB75-37B5-669B-2646-64186D480CCF}"/>
              </a:ext>
            </a:extLst>
          </p:cNvPr>
          <p:cNvPicPr>
            <a:picLocks noChangeAspect="1"/>
          </p:cNvPicPr>
          <p:nvPr/>
        </p:nvPicPr>
        <p:blipFill>
          <a:blip r:embed="rId8"/>
          <a:stretch>
            <a:fillRect/>
          </a:stretch>
        </p:blipFill>
        <p:spPr>
          <a:xfrm>
            <a:off x="7430587" y="4326506"/>
            <a:ext cx="2669035" cy="1488758"/>
          </a:xfrm>
          <a:prstGeom prst="rect">
            <a:avLst/>
          </a:prstGeom>
        </p:spPr>
      </p:pic>
    </p:spTree>
    <p:extLst>
      <p:ext uri="{BB962C8B-B14F-4D97-AF65-F5344CB8AC3E}">
        <p14:creationId xmlns:p14="http://schemas.microsoft.com/office/powerpoint/2010/main" val="417645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A6AFB-5492-3517-A10A-B3A4E3E5171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47A2F60-80C0-A859-8952-928FE17E8C3D}"/>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8C8D3BCB-625B-61C3-74EE-7063E5CE5E35}"/>
              </a:ext>
            </a:extLst>
          </p:cNvPr>
          <p:cNvSpPr>
            <a:spLocks noGrp="1"/>
          </p:cNvSpPr>
          <p:nvPr>
            <p:ph type="body" sz="quarter" idx="14"/>
          </p:nvPr>
        </p:nvSpPr>
        <p:spPr>
          <a:xfrm>
            <a:off x="325068" y="166408"/>
            <a:ext cx="11866931" cy="6145491"/>
          </a:xfrm>
        </p:spPr>
        <p:txBody>
          <a:bodyPr/>
          <a:lstStyle/>
          <a:p>
            <a:pPr algn="ctr"/>
            <a:r>
              <a:rPr lang="en-US" dirty="0"/>
              <a:t>Anatomy of a plot</a:t>
            </a:r>
            <a:endParaRPr lang="en-US" sz="3200" i="1" dirty="0"/>
          </a:p>
        </p:txBody>
      </p:sp>
      <p:cxnSp>
        <p:nvCxnSpPr>
          <p:cNvPr id="5" name="Straight Arrow Connector 4">
            <a:extLst>
              <a:ext uri="{FF2B5EF4-FFF2-40B4-BE49-F238E27FC236}">
                <a16:creationId xmlns:a16="http://schemas.microsoft.com/office/drawing/2014/main" id="{27322569-32D9-3E0B-E4EE-8D41999A0E10}"/>
              </a:ext>
            </a:extLst>
          </p:cNvPr>
          <p:cNvCxnSpPr>
            <a:cxnSpLocks/>
          </p:cNvCxnSpPr>
          <p:nvPr/>
        </p:nvCxnSpPr>
        <p:spPr>
          <a:xfrm>
            <a:off x="3632477" y="4323451"/>
            <a:ext cx="45812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AAD0DEA-46C8-F516-701B-F4179AE2C364}"/>
              </a:ext>
            </a:extLst>
          </p:cNvPr>
          <p:cNvCxnSpPr>
            <a:cxnSpLocks/>
          </p:cNvCxnSpPr>
          <p:nvPr/>
        </p:nvCxnSpPr>
        <p:spPr>
          <a:xfrm flipV="1">
            <a:off x="3632477" y="1105231"/>
            <a:ext cx="0" cy="3218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32A31F-5B54-7FD2-7151-4F1113739ACB}"/>
              </a:ext>
            </a:extLst>
          </p:cNvPr>
          <p:cNvSpPr txBox="1"/>
          <p:nvPr/>
        </p:nvSpPr>
        <p:spPr>
          <a:xfrm>
            <a:off x="5620830" y="4328770"/>
            <a:ext cx="1440647" cy="646331"/>
          </a:xfrm>
          <a:prstGeom prst="rect">
            <a:avLst/>
          </a:prstGeom>
          <a:noFill/>
        </p:spPr>
        <p:txBody>
          <a:bodyPr wrap="square">
            <a:spAutoFit/>
          </a:bodyPr>
          <a:lstStyle/>
          <a:p>
            <a:r>
              <a:rPr lang="en-US" sz="3600" b="1" i="1" dirty="0"/>
              <a:t>X axis </a:t>
            </a:r>
            <a:endParaRPr lang="en-US" sz="3600" b="1" dirty="0"/>
          </a:p>
        </p:txBody>
      </p:sp>
      <p:sp>
        <p:nvSpPr>
          <p:cNvPr id="11" name="TextBox 10">
            <a:extLst>
              <a:ext uri="{FF2B5EF4-FFF2-40B4-BE49-F238E27FC236}">
                <a16:creationId xmlns:a16="http://schemas.microsoft.com/office/drawing/2014/main" id="{D0DF3BDC-1B43-77D0-1B46-E71CE1282F30}"/>
              </a:ext>
            </a:extLst>
          </p:cNvPr>
          <p:cNvSpPr txBox="1"/>
          <p:nvPr/>
        </p:nvSpPr>
        <p:spPr>
          <a:xfrm rot="16200000">
            <a:off x="2582222" y="1883516"/>
            <a:ext cx="1515738" cy="646331"/>
          </a:xfrm>
          <a:prstGeom prst="rect">
            <a:avLst/>
          </a:prstGeom>
          <a:noFill/>
        </p:spPr>
        <p:txBody>
          <a:bodyPr wrap="square">
            <a:spAutoFit/>
          </a:bodyPr>
          <a:lstStyle/>
          <a:p>
            <a:r>
              <a:rPr lang="en-US" sz="3600" b="1" i="1" dirty="0"/>
              <a:t>Y axis </a:t>
            </a:r>
            <a:endParaRPr lang="en-US" sz="3600" b="1" dirty="0"/>
          </a:p>
        </p:txBody>
      </p:sp>
      <p:sp>
        <p:nvSpPr>
          <p:cNvPr id="8" name="TextBox 7">
            <a:extLst>
              <a:ext uri="{FF2B5EF4-FFF2-40B4-BE49-F238E27FC236}">
                <a16:creationId xmlns:a16="http://schemas.microsoft.com/office/drawing/2014/main" id="{C1D22997-8F8B-FD8D-F628-50C5299EE5ED}"/>
              </a:ext>
            </a:extLst>
          </p:cNvPr>
          <p:cNvSpPr txBox="1"/>
          <p:nvPr/>
        </p:nvSpPr>
        <p:spPr>
          <a:xfrm>
            <a:off x="1619266" y="5337270"/>
            <a:ext cx="9278533" cy="830997"/>
          </a:xfrm>
          <a:prstGeom prst="rect">
            <a:avLst/>
          </a:prstGeom>
          <a:noFill/>
        </p:spPr>
        <p:txBody>
          <a:bodyPr wrap="square">
            <a:spAutoFit/>
          </a:bodyPr>
          <a:lstStyle/>
          <a:p>
            <a:pPr marL="342900" indent="-342900">
              <a:buFont typeface="Arial" panose="020B0604020202020204" pitchFamily="34" charset="0"/>
              <a:buChar char="•"/>
              <a:defRPr sz="1800"/>
            </a:pPr>
            <a:r>
              <a:rPr lang="en-US" sz="2400" dirty="0"/>
              <a:t>Axes: choose meaningful baselines; avoid dual axes unless essential</a:t>
            </a:r>
          </a:p>
          <a:p>
            <a:pPr marL="342900" indent="-342900">
              <a:buFont typeface="Arial" panose="020B0604020202020204" pitchFamily="34" charset="0"/>
              <a:buChar char="•"/>
              <a:defRPr sz="1800"/>
            </a:pPr>
            <a:r>
              <a:rPr lang="en-US" sz="2400" dirty="0"/>
              <a:t>Variable mapping: encode key data in position first</a:t>
            </a:r>
          </a:p>
        </p:txBody>
      </p:sp>
    </p:spTree>
    <p:extLst>
      <p:ext uri="{BB962C8B-B14F-4D97-AF65-F5344CB8AC3E}">
        <p14:creationId xmlns:p14="http://schemas.microsoft.com/office/powerpoint/2010/main" val="1188925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EA606-3539-AC3E-9D51-F15C90B6CDA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764C230-A791-050E-56D3-209D32FFAC8D}"/>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5A669085-BE54-3239-23D7-FD96E6016CDD}"/>
              </a:ext>
            </a:extLst>
          </p:cNvPr>
          <p:cNvSpPr>
            <a:spLocks noGrp="1"/>
          </p:cNvSpPr>
          <p:nvPr>
            <p:ph type="body" sz="quarter" idx="14"/>
          </p:nvPr>
        </p:nvSpPr>
        <p:spPr>
          <a:xfrm>
            <a:off x="325068" y="166408"/>
            <a:ext cx="11866931" cy="6145491"/>
          </a:xfrm>
        </p:spPr>
        <p:txBody>
          <a:bodyPr>
            <a:normAutofit fontScale="62500" lnSpcReduction="20000"/>
          </a:bodyPr>
          <a:lstStyle/>
          <a:p>
            <a:pPr algn="ctr"/>
            <a:r>
              <a:rPr lang="en-US" sz="4500" b="1" dirty="0"/>
              <a:t>Anatomy of a plot</a:t>
            </a:r>
            <a:endParaRPr lang="en-US" sz="4500" b="1" i="1" dirty="0"/>
          </a:p>
          <a:p>
            <a:r>
              <a:rPr lang="en-US" sz="3800" b="1" i="1" dirty="0"/>
              <a:t>X axis </a:t>
            </a:r>
            <a:r>
              <a:rPr lang="en-US" sz="3800" i="1" dirty="0"/>
              <a:t>= </a:t>
            </a:r>
            <a:r>
              <a:rPr lang="en-US" sz="3800" dirty="0"/>
              <a:t>horizontal axis</a:t>
            </a:r>
          </a:p>
          <a:p>
            <a:r>
              <a:rPr lang="en-US" sz="3800" b="1" i="1" dirty="0"/>
              <a:t>Y axis </a:t>
            </a:r>
            <a:r>
              <a:rPr lang="en-US" sz="3800" i="1" dirty="0"/>
              <a:t>= </a:t>
            </a:r>
            <a:r>
              <a:rPr lang="en-US" sz="3800" dirty="0"/>
              <a:t>vertical axis</a:t>
            </a:r>
          </a:p>
          <a:p>
            <a:r>
              <a:rPr lang="en-US" sz="3200" dirty="0"/>
              <a:t>					   </a:t>
            </a:r>
            <a:r>
              <a:rPr lang="en-US" sz="4500" b="1" dirty="0"/>
              <a:t>Variable type:</a:t>
            </a:r>
          </a:p>
          <a:p>
            <a:r>
              <a:rPr lang="en-US" sz="4000" b="1" dirty="0">
                <a:solidFill>
                  <a:schemeClr val="accent1"/>
                </a:solidFill>
              </a:rPr>
              <a:t>Categorical</a:t>
            </a:r>
            <a:endParaRPr lang="en-US" sz="3700" b="1" dirty="0">
              <a:solidFill>
                <a:schemeClr val="accent1"/>
              </a:solidFill>
            </a:endParaRPr>
          </a:p>
          <a:p>
            <a:pPr marL="824596" lvl="1" indent="-457200">
              <a:buFont typeface="Arial" panose="020B0604020202020204" pitchFamily="34" charset="0"/>
              <a:buChar char="•"/>
            </a:pPr>
            <a:r>
              <a:rPr lang="en-US" sz="3700" dirty="0"/>
              <a:t>Ordinal: </a:t>
            </a:r>
            <a:r>
              <a:rPr lang="en-US" sz="3700" u="sng" dirty="0"/>
              <a:t>can </a:t>
            </a:r>
            <a:r>
              <a:rPr lang="en-US" sz="3700" dirty="0"/>
              <a:t>be ordered		</a:t>
            </a:r>
          </a:p>
          <a:p>
            <a:pPr lvl="2" indent="0"/>
            <a:r>
              <a:rPr lang="en-US" sz="3700" b="1" dirty="0"/>
              <a:t>    		ex. </a:t>
            </a:r>
            <a:endParaRPr lang="en-US" sz="3700" dirty="0"/>
          </a:p>
          <a:p>
            <a:pPr marL="824596" lvl="1" indent="-457200">
              <a:buFont typeface="Arial" panose="020B0604020202020204" pitchFamily="34" charset="0"/>
              <a:buChar char="•"/>
            </a:pPr>
            <a:r>
              <a:rPr lang="en-US" sz="3700" dirty="0"/>
              <a:t>Nominal: </a:t>
            </a:r>
            <a:r>
              <a:rPr lang="en-US" sz="3700" u="sng" dirty="0"/>
              <a:t>cannot </a:t>
            </a:r>
            <a:r>
              <a:rPr lang="en-US" sz="3700" dirty="0"/>
              <a:t>be meaningfully ordered</a:t>
            </a:r>
          </a:p>
          <a:p>
            <a:pPr lvl="2" indent="0"/>
            <a:r>
              <a:rPr lang="en-US" sz="3700" b="1" dirty="0"/>
              <a:t>   		 ex. </a:t>
            </a:r>
          </a:p>
          <a:p>
            <a:pPr marL="824596" lvl="1" indent="-457200">
              <a:buFont typeface="Arial" panose="020B0604020202020204" pitchFamily="34" charset="0"/>
              <a:buChar char="•"/>
            </a:pPr>
            <a:r>
              <a:rPr lang="en-US" sz="3700" dirty="0"/>
              <a:t>Binary</a:t>
            </a:r>
          </a:p>
          <a:p>
            <a:pPr lvl="1" indent="0"/>
            <a:r>
              <a:rPr lang="en-US" sz="3700" b="1" dirty="0"/>
              <a:t>      		 ex.</a:t>
            </a:r>
            <a:r>
              <a:rPr lang="en-US" sz="3700" dirty="0"/>
              <a:t> </a:t>
            </a:r>
          </a:p>
          <a:p>
            <a:r>
              <a:rPr lang="en-US" sz="4000" b="1" dirty="0">
                <a:solidFill>
                  <a:schemeClr val="accent5">
                    <a:lumMod val="75000"/>
                  </a:schemeClr>
                </a:solidFill>
              </a:rPr>
              <a:t>Numeric</a:t>
            </a:r>
            <a:endParaRPr lang="en-US" sz="3700" b="1" dirty="0">
              <a:solidFill>
                <a:schemeClr val="accent5">
                  <a:lumMod val="75000"/>
                </a:schemeClr>
              </a:solidFill>
            </a:endParaRPr>
          </a:p>
          <a:p>
            <a:pPr marL="824596" lvl="1" indent="-457200">
              <a:buFont typeface="Arial" panose="020B0604020202020204" pitchFamily="34" charset="0"/>
              <a:buChar char="•"/>
            </a:pPr>
            <a:r>
              <a:rPr lang="en-US" sz="3700" dirty="0"/>
              <a:t>Continuous: measure	</a:t>
            </a:r>
          </a:p>
          <a:p>
            <a:pPr lvl="2" indent="0"/>
            <a:r>
              <a:rPr lang="en-US" sz="3700" b="1" dirty="0"/>
              <a:t>    		ex. </a:t>
            </a:r>
            <a:endParaRPr lang="en-US" sz="3700" dirty="0"/>
          </a:p>
          <a:p>
            <a:pPr marL="824596" lvl="1" indent="-457200">
              <a:buFont typeface="Arial" panose="020B0604020202020204" pitchFamily="34" charset="0"/>
              <a:buChar char="•"/>
            </a:pPr>
            <a:r>
              <a:rPr lang="en-US" sz="3700" dirty="0"/>
              <a:t>Discrete: count</a:t>
            </a:r>
          </a:p>
          <a:p>
            <a:pPr lvl="2" indent="0"/>
            <a:r>
              <a:rPr lang="en-US" sz="3700" b="1" dirty="0"/>
              <a:t>   		 ex. </a:t>
            </a:r>
          </a:p>
          <a:p>
            <a:endParaRPr lang="en-US" sz="3200" b="1" dirty="0"/>
          </a:p>
        </p:txBody>
      </p:sp>
    </p:spTree>
    <p:extLst>
      <p:ext uri="{BB962C8B-B14F-4D97-AF65-F5344CB8AC3E}">
        <p14:creationId xmlns:p14="http://schemas.microsoft.com/office/powerpoint/2010/main" val="3929097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8F928-46CE-1E7D-FE7E-6BEC46B0256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E6B1D31-FE2C-4DB1-C421-244CB8E2761A}"/>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3C1B4B00-A92C-5D0F-03A3-94CB86E057BF}"/>
              </a:ext>
            </a:extLst>
          </p:cNvPr>
          <p:cNvSpPr>
            <a:spLocks noGrp="1"/>
          </p:cNvSpPr>
          <p:nvPr>
            <p:ph type="body" sz="quarter" idx="14"/>
          </p:nvPr>
        </p:nvSpPr>
        <p:spPr>
          <a:xfrm>
            <a:off x="325068" y="166408"/>
            <a:ext cx="11866931" cy="6145491"/>
          </a:xfrm>
        </p:spPr>
        <p:txBody>
          <a:bodyPr>
            <a:normAutofit fontScale="77500" lnSpcReduction="20000"/>
          </a:bodyPr>
          <a:lstStyle/>
          <a:p>
            <a:pPr algn="ctr"/>
            <a:r>
              <a:rPr lang="en-US" sz="3600" b="1" dirty="0"/>
              <a:t>Anatomy of a plot</a:t>
            </a:r>
            <a:endParaRPr lang="en-US" sz="3600" b="1" i="1" dirty="0"/>
          </a:p>
          <a:p>
            <a:r>
              <a:rPr lang="en-US" sz="3100" b="1" i="1" dirty="0"/>
              <a:t>X axis </a:t>
            </a:r>
            <a:r>
              <a:rPr lang="en-US" sz="3100" i="1" dirty="0"/>
              <a:t>= </a:t>
            </a:r>
            <a:r>
              <a:rPr lang="en-US" sz="3100" dirty="0"/>
              <a:t>horizontal axis</a:t>
            </a:r>
          </a:p>
          <a:p>
            <a:r>
              <a:rPr lang="en-US" sz="3100" b="1" i="1" dirty="0"/>
              <a:t>Y axis </a:t>
            </a:r>
            <a:r>
              <a:rPr lang="en-US" sz="3100" i="1" dirty="0"/>
              <a:t>= </a:t>
            </a:r>
            <a:r>
              <a:rPr lang="en-US" sz="3100" dirty="0"/>
              <a:t>vertical axis</a:t>
            </a:r>
          </a:p>
          <a:p>
            <a:r>
              <a:rPr lang="en-US" sz="3200" dirty="0"/>
              <a:t>					</a:t>
            </a:r>
            <a:r>
              <a:rPr lang="en-US" sz="3600" b="1" dirty="0"/>
              <a:t>Variable type:</a:t>
            </a:r>
          </a:p>
          <a:p>
            <a:r>
              <a:rPr lang="en-US" sz="3200" b="1" dirty="0">
                <a:solidFill>
                  <a:schemeClr val="accent1"/>
                </a:solidFill>
              </a:rPr>
              <a:t>Categorical</a:t>
            </a:r>
          </a:p>
          <a:p>
            <a:pPr marL="824596" lvl="1" indent="-457200">
              <a:buFont typeface="Arial" panose="020B0604020202020204" pitchFamily="34" charset="0"/>
              <a:buChar char="•"/>
            </a:pPr>
            <a:r>
              <a:rPr lang="en-US" sz="2800" dirty="0"/>
              <a:t>Ordinal: </a:t>
            </a:r>
            <a:r>
              <a:rPr lang="en-US" sz="2800" u="sng" dirty="0"/>
              <a:t>can </a:t>
            </a:r>
            <a:r>
              <a:rPr lang="en-US" sz="2800" dirty="0"/>
              <a:t>be ordered		</a:t>
            </a:r>
          </a:p>
          <a:p>
            <a:pPr lvl="2" indent="0"/>
            <a:r>
              <a:rPr lang="en-US" sz="2587" b="1" dirty="0"/>
              <a:t>    		ex. </a:t>
            </a:r>
            <a:r>
              <a:rPr lang="en-US" sz="2587" dirty="0">
                <a:solidFill>
                  <a:srgbClr val="00B0F0"/>
                </a:solidFill>
              </a:rPr>
              <a:t>Age, Socio economics status, education level</a:t>
            </a:r>
          </a:p>
          <a:p>
            <a:pPr marL="824596" lvl="1" indent="-457200">
              <a:buFont typeface="Arial" panose="020B0604020202020204" pitchFamily="34" charset="0"/>
              <a:buChar char="•"/>
            </a:pPr>
            <a:r>
              <a:rPr lang="en-US" sz="2800" dirty="0"/>
              <a:t>Nominal: </a:t>
            </a:r>
            <a:r>
              <a:rPr lang="en-US" sz="2800" u="sng" dirty="0"/>
              <a:t>cannot </a:t>
            </a:r>
            <a:r>
              <a:rPr lang="en-US" sz="2800" dirty="0"/>
              <a:t>be meaningfully ordered</a:t>
            </a:r>
          </a:p>
          <a:p>
            <a:pPr lvl="2" indent="0"/>
            <a:r>
              <a:rPr lang="en-US" sz="2587" b="1" dirty="0"/>
              <a:t>   		 ex. </a:t>
            </a:r>
            <a:r>
              <a:rPr lang="en-US" sz="2587" dirty="0">
                <a:solidFill>
                  <a:srgbClr val="00B0F0"/>
                </a:solidFill>
              </a:rPr>
              <a:t>Religion, blood group, cause of death, treatments, dog breeds</a:t>
            </a:r>
            <a:endParaRPr lang="en-US" sz="2587" b="1" dirty="0">
              <a:solidFill>
                <a:srgbClr val="00B0F0"/>
              </a:solidFill>
            </a:endParaRPr>
          </a:p>
          <a:p>
            <a:pPr marL="824596" lvl="1" indent="-457200">
              <a:buFont typeface="Arial" panose="020B0604020202020204" pitchFamily="34" charset="0"/>
              <a:buChar char="•"/>
            </a:pPr>
            <a:r>
              <a:rPr lang="en-US" sz="2800" dirty="0"/>
              <a:t>Binary</a:t>
            </a:r>
          </a:p>
          <a:p>
            <a:pPr lvl="1" indent="0"/>
            <a:r>
              <a:rPr lang="en-US" sz="2800" b="1" dirty="0"/>
              <a:t>      		 ex.</a:t>
            </a:r>
            <a:r>
              <a:rPr lang="en-US" sz="2800" dirty="0"/>
              <a:t> </a:t>
            </a:r>
            <a:r>
              <a:rPr lang="en-US" sz="2600" dirty="0">
                <a:solidFill>
                  <a:srgbClr val="00B0F0"/>
                </a:solidFill>
              </a:rPr>
              <a:t>Success and Failure</a:t>
            </a:r>
          </a:p>
          <a:p>
            <a:r>
              <a:rPr lang="en-US" sz="3200" b="1" dirty="0">
                <a:solidFill>
                  <a:schemeClr val="accent5">
                    <a:lumMod val="75000"/>
                  </a:schemeClr>
                </a:solidFill>
              </a:rPr>
              <a:t>Numeric</a:t>
            </a:r>
          </a:p>
          <a:p>
            <a:pPr marL="824596" lvl="1" indent="-457200">
              <a:buFont typeface="Arial" panose="020B0604020202020204" pitchFamily="34" charset="0"/>
              <a:buChar char="•"/>
            </a:pPr>
            <a:r>
              <a:rPr lang="en-US" sz="2800" dirty="0"/>
              <a:t>Continuous: measure	</a:t>
            </a:r>
          </a:p>
          <a:p>
            <a:pPr lvl="2" indent="0"/>
            <a:r>
              <a:rPr lang="en-US" sz="2587" b="1" dirty="0"/>
              <a:t>    		ex. </a:t>
            </a:r>
            <a:r>
              <a:rPr lang="en-US" sz="2587" dirty="0">
                <a:solidFill>
                  <a:schemeClr val="accent5">
                    <a:lumMod val="75000"/>
                  </a:schemeClr>
                </a:solidFill>
              </a:rPr>
              <a:t>Age, height, distance</a:t>
            </a:r>
          </a:p>
          <a:p>
            <a:pPr marL="824596" lvl="1" indent="-457200">
              <a:buFont typeface="Arial" panose="020B0604020202020204" pitchFamily="34" charset="0"/>
              <a:buChar char="•"/>
            </a:pPr>
            <a:r>
              <a:rPr lang="en-US" sz="2800" dirty="0"/>
              <a:t>Discrete: count</a:t>
            </a:r>
          </a:p>
          <a:p>
            <a:pPr lvl="2" indent="0"/>
            <a:r>
              <a:rPr lang="en-US" sz="2587" b="1" dirty="0"/>
              <a:t>   		 ex. </a:t>
            </a:r>
            <a:r>
              <a:rPr lang="en-US" sz="2587" dirty="0">
                <a:solidFill>
                  <a:schemeClr val="accent5">
                    <a:lumMod val="75000"/>
                  </a:schemeClr>
                </a:solidFill>
              </a:rPr>
              <a:t>Number of patients, results of rolling a die</a:t>
            </a:r>
            <a:endParaRPr lang="en-US" sz="2587" b="1" dirty="0">
              <a:solidFill>
                <a:schemeClr val="accent5">
                  <a:lumMod val="75000"/>
                </a:schemeClr>
              </a:solidFill>
            </a:endParaRPr>
          </a:p>
          <a:p>
            <a:endParaRPr lang="en-US" sz="3200" b="1" dirty="0"/>
          </a:p>
        </p:txBody>
      </p:sp>
    </p:spTree>
    <p:extLst>
      <p:ext uri="{BB962C8B-B14F-4D97-AF65-F5344CB8AC3E}">
        <p14:creationId xmlns:p14="http://schemas.microsoft.com/office/powerpoint/2010/main" val="3798185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86A0F-DF49-3216-0D87-9AEEE60BE1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9C89539-F91D-EBC1-31CF-1DA11FA3375B}"/>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947AD2E6-FB19-CCBF-15D9-AB5C30516ADC}"/>
              </a:ext>
            </a:extLst>
          </p:cNvPr>
          <p:cNvSpPr>
            <a:spLocks noGrp="1"/>
          </p:cNvSpPr>
          <p:nvPr>
            <p:ph type="body" sz="quarter" idx="14"/>
          </p:nvPr>
        </p:nvSpPr>
        <p:spPr>
          <a:xfrm>
            <a:off x="162534" y="39408"/>
            <a:ext cx="11866931" cy="6145491"/>
          </a:xfrm>
        </p:spPr>
        <p:txBody>
          <a:bodyPr/>
          <a:lstStyle/>
          <a:p>
            <a:pPr algn="ctr"/>
            <a:r>
              <a:rPr lang="en-US" sz="3200" b="1" i="1" dirty="0"/>
              <a:t>Variable type governs plotting possibilities</a:t>
            </a:r>
          </a:p>
          <a:p>
            <a:pPr algn="ctr"/>
            <a:endParaRPr lang="en-US" sz="3200" i="1" dirty="0"/>
          </a:p>
        </p:txBody>
      </p:sp>
      <p:sp>
        <p:nvSpPr>
          <p:cNvPr id="4" name="TextBox 3">
            <a:extLst>
              <a:ext uri="{FF2B5EF4-FFF2-40B4-BE49-F238E27FC236}">
                <a16:creationId xmlns:a16="http://schemas.microsoft.com/office/drawing/2014/main" id="{90EABF0C-BE96-0473-9206-02F113465AB7}"/>
              </a:ext>
            </a:extLst>
          </p:cNvPr>
          <p:cNvSpPr txBox="1"/>
          <p:nvPr/>
        </p:nvSpPr>
        <p:spPr>
          <a:xfrm>
            <a:off x="325068" y="6363809"/>
            <a:ext cx="3934219" cy="461665"/>
          </a:xfrm>
          <a:prstGeom prst="rect">
            <a:avLst/>
          </a:prstGeom>
          <a:noFill/>
        </p:spPr>
        <p:txBody>
          <a:bodyPr wrap="none" rtlCol="0">
            <a:spAutoFit/>
          </a:bodyPr>
          <a:lstStyle/>
          <a:p>
            <a:pPr algn="ctr"/>
            <a:r>
              <a:rPr lang="en-US" sz="2400" i="1" dirty="0"/>
              <a:t>https://www.data-to-viz.com/</a:t>
            </a:r>
          </a:p>
        </p:txBody>
      </p:sp>
      <p:pic>
        <p:nvPicPr>
          <p:cNvPr id="6" name="Picture 5" descr="A chart of data&#10;&#10;AI-generated content may be incorrect.">
            <a:extLst>
              <a:ext uri="{FF2B5EF4-FFF2-40B4-BE49-F238E27FC236}">
                <a16:creationId xmlns:a16="http://schemas.microsoft.com/office/drawing/2014/main" id="{96BD6154-1537-B332-A8A1-AAB45B281A1B}"/>
              </a:ext>
            </a:extLst>
          </p:cNvPr>
          <p:cNvPicPr>
            <a:picLocks noChangeAspect="1"/>
          </p:cNvPicPr>
          <p:nvPr/>
        </p:nvPicPr>
        <p:blipFill>
          <a:blip r:embed="rId3"/>
          <a:stretch>
            <a:fillRect/>
          </a:stretch>
        </p:blipFill>
        <p:spPr>
          <a:xfrm>
            <a:off x="2451100" y="747242"/>
            <a:ext cx="7099300" cy="5527112"/>
          </a:xfrm>
          <a:prstGeom prst="rect">
            <a:avLst/>
          </a:prstGeom>
        </p:spPr>
      </p:pic>
    </p:spTree>
    <p:extLst>
      <p:ext uri="{BB962C8B-B14F-4D97-AF65-F5344CB8AC3E}">
        <p14:creationId xmlns:p14="http://schemas.microsoft.com/office/powerpoint/2010/main" val="2175527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B4EDE-C3F8-F786-F0D0-8BA4B6B057D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B80561E-BC8F-A7D7-23A5-8C0449D8BBD5}"/>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7996E80F-C9EC-8D11-B8B0-1587A350B581}"/>
              </a:ext>
            </a:extLst>
          </p:cNvPr>
          <p:cNvSpPr>
            <a:spLocks noGrp="1"/>
          </p:cNvSpPr>
          <p:nvPr>
            <p:ph type="body" sz="quarter" idx="14"/>
          </p:nvPr>
        </p:nvSpPr>
        <p:spPr>
          <a:xfrm>
            <a:off x="162534" y="39408"/>
            <a:ext cx="11866931" cy="6145491"/>
          </a:xfrm>
        </p:spPr>
        <p:txBody>
          <a:bodyPr/>
          <a:lstStyle/>
          <a:p>
            <a:pPr algn="ctr"/>
            <a:r>
              <a:rPr lang="en-US" sz="3200" b="1" i="1" dirty="0"/>
              <a:t>Variable type (and number) governs plotting possibilities</a:t>
            </a:r>
          </a:p>
          <a:p>
            <a:pPr algn="ctr"/>
            <a:endParaRPr lang="en-US" sz="3200" i="1" dirty="0"/>
          </a:p>
        </p:txBody>
      </p:sp>
      <p:sp>
        <p:nvSpPr>
          <p:cNvPr id="4" name="TextBox 3">
            <a:extLst>
              <a:ext uri="{FF2B5EF4-FFF2-40B4-BE49-F238E27FC236}">
                <a16:creationId xmlns:a16="http://schemas.microsoft.com/office/drawing/2014/main" id="{71611DC2-6FDB-50DE-7D14-9D669DD94E54}"/>
              </a:ext>
            </a:extLst>
          </p:cNvPr>
          <p:cNvSpPr txBox="1"/>
          <p:nvPr/>
        </p:nvSpPr>
        <p:spPr>
          <a:xfrm>
            <a:off x="325068" y="6363809"/>
            <a:ext cx="3934219" cy="461665"/>
          </a:xfrm>
          <a:prstGeom prst="rect">
            <a:avLst/>
          </a:prstGeom>
          <a:noFill/>
        </p:spPr>
        <p:txBody>
          <a:bodyPr wrap="none" rtlCol="0">
            <a:spAutoFit/>
          </a:bodyPr>
          <a:lstStyle/>
          <a:p>
            <a:pPr algn="ctr"/>
            <a:r>
              <a:rPr lang="en-US" sz="2400" i="1" dirty="0"/>
              <a:t>https://www.data-to-viz.com/</a:t>
            </a:r>
          </a:p>
        </p:txBody>
      </p:sp>
      <p:graphicFrame>
        <p:nvGraphicFramePr>
          <p:cNvPr id="5" name="Table 4">
            <a:extLst>
              <a:ext uri="{FF2B5EF4-FFF2-40B4-BE49-F238E27FC236}">
                <a16:creationId xmlns:a16="http://schemas.microsoft.com/office/drawing/2014/main" id="{9ACC85F0-443C-BC54-AB00-DC18551D118E}"/>
              </a:ext>
            </a:extLst>
          </p:cNvPr>
          <p:cNvGraphicFramePr>
            <a:graphicFrameLocks noGrp="1"/>
          </p:cNvGraphicFramePr>
          <p:nvPr>
            <p:extLst>
              <p:ext uri="{D42A27DB-BD31-4B8C-83A1-F6EECF244321}">
                <p14:modId xmlns:p14="http://schemas.microsoft.com/office/powerpoint/2010/main" val="3678763798"/>
              </p:ext>
            </p:extLst>
          </p:nvPr>
        </p:nvGraphicFramePr>
        <p:xfrm>
          <a:off x="433691" y="801574"/>
          <a:ext cx="11324616" cy="5254851"/>
        </p:xfrm>
        <a:graphic>
          <a:graphicData uri="http://schemas.openxmlformats.org/drawingml/2006/table">
            <a:tbl>
              <a:tblPr firstRow="1" bandRow="1">
                <a:tableStyleId>{6E25E649-3F16-4E02-A733-19D2CDBF48F0}</a:tableStyleId>
              </a:tblPr>
              <a:tblGrid>
                <a:gridCol w="1854044">
                  <a:extLst>
                    <a:ext uri="{9D8B030D-6E8A-4147-A177-3AD203B41FA5}">
                      <a16:colId xmlns:a16="http://schemas.microsoft.com/office/drawing/2014/main" val="1839603171"/>
                    </a:ext>
                  </a:extLst>
                </a:gridCol>
                <a:gridCol w="2632771">
                  <a:extLst>
                    <a:ext uri="{9D8B030D-6E8A-4147-A177-3AD203B41FA5}">
                      <a16:colId xmlns:a16="http://schemas.microsoft.com/office/drawing/2014/main" val="3099146414"/>
                    </a:ext>
                  </a:extLst>
                </a:gridCol>
                <a:gridCol w="4006647">
                  <a:extLst>
                    <a:ext uri="{9D8B030D-6E8A-4147-A177-3AD203B41FA5}">
                      <a16:colId xmlns:a16="http://schemas.microsoft.com/office/drawing/2014/main" val="3749397482"/>
                    </a:ext>
                  </a:extLst>
                </a:gridCol>
                <a:gridCol w="2831154">
                  <a:extLst>
                    <a:ext uri="{9D8B030D-6E8A-4147-A177-3AD203B41FA5}">
                      <a16:colId xmlns:a16="http://schemas.microsoft.com/office/drawing/2014/main" val="2786109196"/>
                    </a:ext>
                  </a:extLst>
                </a:gridCol>
              </a:tblGrid>
              <a:tr h="508373">
                <a:tc>
                  <a:txBody>
                    <a:bodyPr/>
                    <a:lstStyle/>
                    <a:p>
                      <a:pPr algn="ctr"/>
                      <a:r>
                        <a:rPr lang="en-US" sz="1800" dirty="0"/>
                        <a:t># variables</a:t>
                      </a:r>
                    </a:p>
                  </a:txBody>
                  <a:tcPr/>
                </a:tc>
                <a:tc>
                  <a:txBody>
                    <a:bodyPr/>
                    <a:lstStyle/>
                    <a:p>
                      <a:pPr algn="ctr"/>
                      <a:r>
                        <a:rPr lang="en-US" sz="1800" dirty="0"/>
                        <a:t>Variable Type</a:t>
                      </a:r>
                    </a:p>
                  </a:txBody>
                  <a:tcPr/>
                </a:tc>
                <a:tc>
                  <a:txBody>
                    <a:bodyPr/>
                    <a:lstStyle/>
                    <a:p>
                      <a:pPr algn="ctr"/>
                      <a:r>
                        <a:rPr lang="en-US" sz="1800" dirty="0"/>
                        <a:t>Recommended Plots</a:t>
                      </a:r>
                    </a:p>
                  </a:txBody>
                  <a:tcPr/>
                </a:tc>
                <a:tc>
                  <a:txBody>
                    <a:bodyPr/>
                    <a:lstStyle/>
                    <a:p>
                      <a:pPr algn="ctr"/>
                      <a:r>
                        <a:rPr lang="en-US" sz="1800" dirty="0"/>
                        <a:t>Use Case</a:t>
                      </a:r>
                    </a:p>
                  </a:txBody>
                  <a:tcPr/>
                </a:tc>
                <a:extLst>
                  <a:ext uri="{0D108BD9-81ED-4DB2-BD59-A6C34878D82A}">
                    <a16:rowId xmlns:a16="http://schemas.microsoft.com/office/drawing/2014/main" val="1004666122"/>
                  </a:ext>
                </a:extLst>
              </a:tr>
              <a:tr h="596474">
                <a:tc>
                  <a:txBody>
                    <a:bodyPr/>
                    <a:lstStyle/>
                    <a:p>
                      <a:pPr algn="ctr"/>
                      <a:r>
                        <a:rPr lang="en-US" sz="1800" b="1" dirty="0"/>
                        <a:t>1 (univariate)</a:t>
                      </a:r>
                    </a:p>
                  </a:txBody>
                  <a:tcPr/>
                </a:tc>
                <a:tc>
                  <a:txBody>
                    <a:bodyPr/>
                    <a:lstStyle/>
                    <a:p>
                      <a:pPr algn="ctr"/>
                      <a:r>
                        <a:rPr lang="en-US" sz="1600" dirty="0"/>
                        <a:t>Categorical</a:t>
                      </a:r>
                    </a:p>
                  </a:txBody>
                  <a:tcPr/>
                </a:tc>
                <a:tc>
                  <a:txBody>
                    <a:bodyPr/>
                    <a:lstStyle/>
                    <a:p>
                      <a:pPr algn="ctr"/>
                      <a:r>
                        <a:rPr lang="en-US" sz="1600" dirty="0"/>
                        <a:t>Bar Plot</a:t>
                      </a:r>
                      <a:r>
                        <a:rPr lang="en-US" sz="1600" strike="sngStrike" dirty="0">
                          <a:solidFill>
                            <a:srgbClr val="FF0000"/>
                          </a:solidFill>
                        </a:rPr>
                        <a:t>, Pie Chart</a:t>
                      </a:r>
                    </a:p>
                  </a:txBody>
                  <a:tcPr/>
                </a:tc>
                <a:tc>
                  <a:txBody>
                    <a:bodyPr/>
                    <a:lstStyle/>
                    <a:p>
                      <a:pPr algn="ctr"/>
                      <a:r>
                        <a:rPr lang="en-US" sz="1600" dirty="0"/>
                        <a:t>Comparing category frequencies</a:t>
                      </a:r>
                    </a:p>
                  </a:txBody>
                  <a:tcPr/>
                </a:tc>
                <a:extLst>
                  <a:ext uri="{0D108BD9-81ED-4DB2-BD59-A6C34878D82A}">
                    <a16:rowId xmlns:a16="http://schemas.microsoft.com/office/drawing/2014/main" val="1941087348"/>
                  </a:ext>
                </a:extLst>
              </a:tr>
              <a:tr h="508373">
                <a:tc>
                  <a:txBody>
                    <a:bodyPr/>
                    <a:lstStyle/>
                    <a:p>
                      <a:pPr algn="ctr"/>
                      <a:endParaRPr lang="en-US" sz="1800" b="1" dirty="0"/>
                    </a:p>
                  </a:txBody>
                  <a:tcPr>
                    <a:lnB w="12700" cap="flat" cmpd="sng" algn="ctr">
                      <a:solidFill>
                        <a:schemeClr val="tx1"/>
                      </a:solidFill>
                      <a:prstDash val="solid"/>
                      <a:round/>
                      <a:headEnd type="none" w="med" len="med"/>
                      <a:tailEnd type="none" w="med" len="med"/>
                    </a:lnB>
                  </a:tcPr>
                </a:tc>
                <a:tc>
                  <a:txBody>
                    <a:bodyPr/>
                    <a:lstStyle/>
                    <a:p>
                      <a:pPr algn="ctr"/>
                      <a:r>
                        <a:rPr lang="en-US" sz="1600" dirty="0"/>
                        <a:t>Numerical</a:t>
                      </a:r>
                    </a:p>
                  </a:txBody>
                  <a:tcPr>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Histogram, Density Plot</a:t>
                      </a:r>
                    </a:p>
                  </a:txBody>
                  <a:tcPr>
                    <a:lnB w="12700" cap="flat" cmpd="sng" algn="ctr">
                      <a:solidFill>
                        <a:schemeClr val="tx1"/>
                      </a:solidFill>
                      <a:prstDash val="solid"/>
                      <a:round/>
                      <a:headEnd type="none" w="med" len="med"/>
                      <a:tailEnd type="none" w="med" len="med"/>
                    </a:lnB>
                  </a:tcPr>
                </a:tc>
                <a:tc>
                  <a:txBody>
                    <a:bodyPr/>
                    <a:lstStyle/>
                    <a:p>
                      <a:pPr algn="ctr"/>
                      <a:r>
                        <a:rPr lang="en-US" sz="1600" dirty="0"/>
                        <a:t>Understanding distribution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7769656"/>
                  </a:ext>
                </a:extLst>
              </a:tr>
              <a:tr h="596474">
                <a:tc>
                  <a:txBody>
                    <a:bodyPr/>
                    <a:lstStyle/>
                    <a:p>
                      <a:pPr algn="ctr"/>
                      <a:r>
                        <a:rPr lang="en-US" sz="1800" b="1" dirty="0"/>
                        <a:t>2 (Bivariate)</a:t>
                      </a:r>
                    </a:p>
                  </a:txBody>
                  <a:tcPr>
                    <a:lnT w="12700" cap="flat" cmpd="sng" algn="ctr">
                      <a:solidFill>
                        <a:schemeClr val="tx1"/>
                      </a:solidFill>
                      <a:prstDash val="solid"/>
                      <a:round/>
                      <a:headEnd type="none" w="med" len="med"/>
                      <a:tailEnd type="none" w="med" len="med"/>
                    </a:lnT>
                  </a:tcPr>
                </a:tc>
                <a:tc>
                  <a:txBody>
                    <a:bodyPr/>
                    <a:lstStyle/>
                    <a:p>
                      <a:pPr marL="0" marR="0" lvl="0" indent="0" algn="ctr" defTabSz="489862" rtl="0" eaLnBrk="1" fontAlgn="auto" latinLnBrk="0" hangingPunct="1">
                        <a:lnSpc>
                          <a:spcPct val="100000"/>
                        </a:lnSpc>
                        <a:spcBef>
                          <a:spcPts val="0"/>
                        </a:spcBef>
                        <a:spcAft>
                          <a:spcPts val="0"/>
                        </a:spcAft>
                        <a:buClrTx/>
                        <a:buSzTx/>
                        <a:buFontTx/>
                        <a:buNone/>
                        <a:tabLst/>
                        <a:defRPr/>
                      </a:pPr>
                      <a:r>
                        <a:rPr lang="en-US" sz="1600" dirty="0"/>
                        <a:t>Categorical &amp; Categorical</a:t>
                      </a:r>
                    </a:p>
                    <a:p>
                      <a:pPr algn="ctr"/>
                      <a:endParaRPr lang="en-US" sz="1600" dirty="0"/>
                    </a:p>
                  </a:txBody>
                  <a:tcPr>
                    <a:lnT w="12700" cap="flat" cmpd="sng" algn="ctr">
                      <a:solidFill>
                        <a:schemeClr val="tx1"/>
                      </a:solidFill>
                      <a:prstDash val="solid"/>
                      <a:round/>
                      <a:headEnd type="none" w="med" len="med"/>
                      <a:tailEnd type="none" w="med" len="med"/>
                    </a:lnT>
                  </a:tcPr>
                </a:tc>
                <a:tc>
                  <a:txBody>
                    <a:bodyPr/>
                    <a:lstStyle/>
                    <a:p>
                      <a:pPr algn="ctr"/>
                      <a:r>
                        <a:rPr lang="en-US" sz="1600" dirty="0"/>
                        <a:t>Grouped Bar Chart, Mosaic Plot</a:t>
                      </a:r>
                    </a:p>
                  </a:txBody>
                  <a:tcPr>
                    <a:lnT w="12700" cap="flat" cmpd="sng" algn="ctr">
                      <a:solidFill>
                        <a:schemeClr val="tx1"/>
                      </a:solidFill>
                      <a:prstDash val="solid"/>
                      <a:round/>
                      <a:headEnd type="none" w="med" len="med"/>
                      <a:tailEnd type="none" w="med" len="med"/>
                    </a:lnT>
                  </a:tcPr>
                </a:tc>
                <a:tc>
                  <a:txBody>
                    <a:bodyPr/>
                    <a:lstStyle/>
                    <a:p>
                      <a:pPr algn="ctr"/>
                      <a:r>
                        <a:rPr lang="en-US" sz="1600" dirty="0"/>
                        <a:t>Comparing proportions of two groups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0774407"/>
                  </a:ext>
                </a:extLst>
              </a:tr>
              <a:tr h="596474">
                <a:tc>
                  <a:txBody>
                    <a:bodyPr/>
                    <a:lstStyle/>
                    <a:p>
                      <a:pPr algn="ctr"/>
                      <a:endParaRPr lang="en-US" sz="1800" b="1" dirty="0"/>
                    </a:p>
                  </a:txBody>
                  <a:tcPr/>
                </a:tc>
                <a:tc>
                  <a:txBody>
                    <a:bodyPr/>
                    <a:lstStyle/>
                    <a:p>
                      <a:pPr marL="0" marR="0" lvl="0" indent="0" algn="ctr" defTabSz="489862" rtl="0" eaLnBrk="1" fontAlgn="auto" latinLnBrk="0" hangingPunct="1">
                        <a:lnSpc>
                          <a:spcPct val="100000"/>
                        </a:lnSpc>
                        <a:spcBef>
                          <a:spcPts val="0"/>
                        </a:spcBef>
                        <a:spcAft>
                          <a:spcPts val="0"/>
                        </a:spcAft>
                        <a:buClrTx/>
                        <a:buSzTx/>
                        <a:buFontTx/>
                        <a:buNone/>
                        <a:tabLst/>
                        <a:defRPr/>
                      </a:pPr>
                      <a:r>
                        <a:rPr lang="en-US" sz="1600" dirty="0"/>
                        <a:t>Numerical &amp; Categorical</a:t>
                      </a:r>
                    </a:p>
                    <a:p>
                      <a:pPr algn="ctr"/>
                      <a:endParaRPr lang="en-US" sz="1600" dirty="0"/>
                    </a:p>
                  </a:txBody>
                  <a:tcPr/>
                </a:tc>
                <a:tc>
                  <a:txBody>
                    <a:bodyPr/>
                    <a:lstStyle/>
                    <a:p>
                      <a:pPr algn="ctr"/>
                      <a:r>
                        <a:rPr lang="en-US" sz="1600" dirty="0"/>
                        <a:t>Boxplot, Violin Plot, Strip Plot</a:t>
                      </a:r>
                    </a:p>
                  </a:txBody>
                  <a:tcPr/>
                </a:tc>
                <a:tc>
                  <a:txBody>
                    <a:bodyPr/>
                    <a:lstStyle/>
                    <a:p>
                      <a:pPr algn="ctr"/>
                      <a:r>
                        <a:rPr lang="en-US" sz="1600" dirty="0"/>
                        <a:t>Comparing distributions across categories</a:t>
                      </a:r>
                    </a:p>
                  </a:txBody>
                  <a:tcPr/>
                </a:tc>
                <a:extLst>
                  <a:ext uri="{0D108BD9-81ED-4DB2-BD59-A6C34878D82A}">
                    <a16:rowId xmlns:a16="http://schemas.microsoft.com/office/drawing/2014/main" val="128896121"/>
                  </a:ext>
                </a:extLst>
              </a:tr>
              <a:tr h="596474">
                <a:tc>
                  <a:txBody>
                    <a:bodyPr/>
                    <a:lstStyle/>
                    <a:p>
                      <a:pPr algn="ctr"/>
                      <a:endParaRPr lang="en-US" sz="1800" b="1" dirty="0"/>
                    </a:p>
                  </a:txBody>
                  <a:tcPr>
                    <a:lnB w="12700" cap="flat" cmpd="sng" algn="ctr">
                      <a:solidFill>
                        <a:schemeClr val="tx1"/>
                      </a:solidFill>
                      <a:prstDash val="solid"/>
                      <a:round/>
                      <a:headEnd type="none" w="med" len="med"/>
                      <a:tailEnd type="none" w="med" len="med"/>
                    </a:lnB>
                  </a:tcPr>
                </a:tc>
                <a:tc>
                  <a:txBody>
                    <a:bodyPr/>
                    <a:lstStyle/>
                    <a:p>
                      <a:pPr algn="ctr"/>
                      <a:r>
                        <a:rPr lang="en-US" sz="1600" dirty="0"/>
                        <a:t>Numerical &amp; Numerical</a:t>
                      </a:r>
                    </a:p>
                  </a:txBody>
                  <a:tcPr>
                    <a:lnB w="12700" cap="flat" cmpd="sng" algn="ctr">
                      <a:solidFill>
                        <a:schemeClr val="tx1"/>
                      </a:solidFill>
                      <a:prstDash val="solid"/>
                      <a:round/>
                      <a:headEnd type="none" w="med" len="med"/>
                      <a:tailEnd type="none" w="med" len="med"/>
                    </a:lnB>
                  </a:tcPr>
                </a:tc>
                <a:tc>
                  <a:txBody>
                    <a:bodyPr/>
                    <a:lstStyle/>
                    <a:p>
                      <a:pPr algn="ctr"/>
                      <a:r>
                        <a:rPr lang="en-US" sz="1600" dirty="0"/>
                        <a:t>Scatter Plot, Line Plot, Hexbin Plot</a:t>
                      </a:r>
                    </a:p>
                  </a:txBody>
                  <a:tcPr>
                    <a:lnB w="12700" cap="flat" cmpd="sng" algn="ctr">
                      <a:solidFill>
                        <a:schemeClr val="tx1"/>
                      </a:solidFill>
                      <a:prstDash val="solid"/>
                      <a:round/>
                      <a:headEnd type="none" w="med" len="med"/>
                      <a:tailEnd type="none" w="med" len="med"/>
                    </a:lnB>
                  </a:tcPr>
                </a:tc>
                <a:tc>
                  <a:txBody>
                    <a:bodyPr/>
                    <a:lstStyle/>
                    <a:p>
                      <a:pPr algn="ctr"/>
                      <a:r>
                        <a:rPr lang="en-US" sz="1600" dirty="0"/>
                        <a:t>Examining relationships or trends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97666"/>
                  </a:ext>
                </a:extLst>
              </a:tr>
              <a:tr h="659261">
                <a:tc>
                  <a:txBody>
                    <a:bodyPr/>
                    <a:lstStyle/>
                    <a:p>
                      <a:pPr algn="ctr"/>
                      <a:r>
                        <a:rPr lang="en-US" sz="1800" b="1" dirty="0"/>
                        <a:t>3+ (Multivariate)</a:t>
                      </a:r>
                    </a:p>
                  </a:txBody>
                  <a:tcPr>
                    <a:lnT w="12700" cap="flat" cmpd="sng" algn="ctr">
                      <a:solidFill>
                        <a:schemeClr val="tx1"/>
                      </a:solidFill>
                      <a:prstDash val="solid"/>
                      <a:round/>
                      <a:headEnd type="none" w="med" len="med"/>
                      <a:tailEnd type="none" w="med" len="med"/>
                    </a:lnT>
                  </a:tcPr>
                </a:tc>
                <a:tc>
                  <a:txBody>
                    <a:bodyPr/>
                    <a:lstStyle/>
                    <a:p>
                      <a:pPr algn="ctr"/>
                      <a:r>
                        <a:rPr lang="en-US" sz="1600" dirty="0"/>
                        <a:t>Multiple Categorical</a:t>
                      </a:r>
                    </a:p>
                  </a:txBody>
                  <a:tcPr>
                    <a:lnT w="12700" cap="flat" cmpd="sng" algn="ctr">
                      <a:solidFill>
                        <a:schemeClr val="tx1"/>
                      </a:solidFill>
                      <a:prstDash val="solid"/>
                      <a:round/>
                      <a:headEnd type="none" w="med" len="med"/>
                      <a:tailEnd type="none" w="med" len="med"/>
                    </a:lnT>
                  </a:tcPr>
                </a:tc>
                <a:tc>
                  <a:txBody>
                    <a:bodyPr/>
                    <a:lstStyle/>
                    <a:p>
                      <a:pPr algn="ctr"/>
                      <a:r>
                        <a:rPr lang="en-US" sz="1600" dirty="0"/>
                        <a:t>Stacked Bar Chart</a:t>
                      </a:r>
                    </a:p>
                  </a:txBody>
                  <a:tcPr>
                    <a:lnT w="12700" cap="flat" cmpd="sng" algn="ctr">
                      <a:solidFill>
                        <a:schemeClr val="tx1"/>
                      </a:solidFill>
                      <a:prstDash val="solid"/>
                      <a:round/>
                      <a:headEnd type="none" w="med" len="med"/>
                      <a:tailEnd type="none" w="med" len="med"/>
                    </a:lnT>
                  </a:tcPr>
                </a:tc>
                <a:tc>
                  <a:txBody>
                    <a:bodyPr/>
                    <a:lstStyle/>
                    <a:p>
                      <a:pPr algn="ctr"/>
                      <a:r>
                        <a:rPr lang="en-US" sz="1600" dirty="0"/>
                        <a:t>Analyzing categorical interactions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53291566"/>
                  </a:ext>
                </a:extLst>
              </a:tr>
              <a:tr h="596474">
                <a:tc>
                  <a:txBody>
                    <a:bodyPr/>
                    <a:lstStyle/>
                    <a:p>
                      <a:pPr algn="ctr"/>
                      <a:endParaRPr lang="en-US" sz="1800" dirty="0"/>
                    </a:p>
                  </a:txBody>
                  <a:tcPr/>
                </a:tc>
                <a:tc>
                  <a:txBody>
                    <a:bodyPr/>
                    <a:lstStyle/>
                    <a:p>
                      <a:pPr algn="ctr"/>
                      <a:r>
                        <a:rPr lang="en-US" sz="1600" dirty="0"/>
                        <a:t>Multiple Numerical</a:t>
                      </a:r>
                    </a:p>
                  </a:txBody>
                  <a:tcPr/>
                </a:tc>
                <a:tc>
                  <a:txBody>
                    <a:bodyPr/>
                    <a:lstStyle/>
                    <a:p>
                      <a:pPr algn="ctr"/>
                      <a:r>
                        <a:rPr lang="en-US" sz="1600" dirty="0"/>
                        <a:t>Scatterplot Matrix</a:t>
                      </a:r>
                    </a:p>
                  </a:txBody>
                  <a:tcPr/>
                </a:tc>
                <a:tc>
                  <a:txBody>
                    <a:bodyPr/>
                    <a:lstStyle/>
                    <a:p>
                      <a:pPr algn="ctr"/>
                      <a:r>
                        <a:rPr lang="en-US" sz="1600" dirty="0"/>
                        <a:t>Comparing multiple numeric relationships</a:t>
                      </a:r>
                    </a:p>
                  </a:txBody>
                  <a:tcPr/>
                </a:tc>
                <a:extLst>
                  <a:ext uri="{0D108BD9-81ED-4DB2-BD59-A6C34878D82A}">
                    <a16:rowId xmlns:a16="http://schemas.microsoft.com/office/drawing/2014/main" val="2519999930"/>
                  </a:ext>
                </a:extLst>
              </a:tr>
              <a:tr h="596474">
                <a:tc>
                  <a:txBody>
                    <a:bodyPr/>
                    <a:lstStyle/>
                    <a:p>
                      <a:pPr algn="ctr"/>
                      <a:endParaRPr lang="en-US" sz="1800" dirty="0"/>
                    </a:p>
                  </a:txBody>
                  <a:tcPr/>
                </a:tc>
                <a:tc>
                  <a:txBody>
                    <a:bodyPr/>
                    <a:lstStyle/>
                    <a:p>
                      <a:pPr algn="ctr"/>
                      <a:r>
                        <a:rPr lang="en-US" sz="1600" dirty="0"/>
                        <a:t>Mixed</a:t>
                      </a:r>
                    </a:p>
                  </a:txBody>
                  <a:tcPr/>
                </a:tc>
                <a:tc>
                  <a:txBody>
                    <a:bodyPr/>
                    <a:lstStyle/>
                    <a:p>
                      <a:pPr algn="ctr"/>
                      <a:r>
                        <a:rPr lang="en-US" sz="1600" dirty="0"/>
                        <a:t>Faceted Plots, Heatmap, Bubble Chart</a:t>
                      </a:r>
                    </a:p>
                  </a:txBody>
                  <a:tcPr/>
                </a:tc>
                <a:tc>
                  <a:txBody>
                    <a:bodyPr/>
                    <a:lstStyle/>
                    <a:p>
                      <a:pPr algn="ctr"/>
                      <a:r>
                        <a:rPr lang="en-US" sz="1600" dirty="0"/>
                        <a:t>Visualizing mixed data relationships</a:t>
                      </a:r>
                    </a:p>
                  </a:txBody>
                  <a:tcPr/>
                </a:tc>
                <a:extLst>
                  <a:ext uri="{0D108BD9-81ED-4DB2-BD59-A6C34878D82A}">
                    <a16:rowId xmlns:a16="http://schemas.microsoft.com/office/drawing/2014/main" val="3936946943"/>
                  </a:ext>
                </a:extLst>
              </a:tr>
            </a:tbl>
          </a:graphicData>
        </a:graphic>
      </p:graphicFrame>
    </p:spTree>
    <p:extLst>
      <p:ext uri="{BB962C8B-B14F-4D97-AF65-F5344CB8AC3E}">
        <p14:creationId xmlns:p14="http://schemas.microsoft.com/office/powerpoint/2010/main" val="1016514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89C68-D1F6-DF7C-A1CD-D444F8FCBD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2B3BFA2-7BD8-4A58-080C-44E59867DCF0}"/>
              </a:ext>
            </a:extLst>
          </p:cNvPr>
          <p:cNvSpPr>
            <a:spLocks noGrp="1"/>
          </p:cNvSpPr>
          <p:nvPr>
            <p:ph type="body" sz="quarter" idx="12"/>
          </p:nvPr>
        </p:nvSpPr>
        <p:spPr>
          <a:xfrm>
            <a:off x="7133448" y="6497693"/>
            <a:ext cx="5058552" cy="451919"/>
          </a:xfrm>
        </p:spPr>
        <p:txBody>
          <a:bodyPr/>
          <a:lstStyle/>
          <a:p>
            <a:r>
              <a:rPr lang="en-US" dirty="0"/>
              <a:t>Practical Visualization</a:t>
            </a:r>
          </a:p>
          <a:p>
            <a:endParaRPr lang="en-US" dirty="0"/>
          </a:p>
        </p:txBody>
      </p:sp>
      <p:sp>
        <p:nvSpPr>
          <p:cNvPr id="3" name="Text Placeholder 2">
            <a:extLst>
              <a:ext uri="{FF2B5EF4-FFF2-40B4-BE49-F238E27FC236}">
                <a16:creationId xmlns:a16="http://schemas.microsoft.com/office/drawing/2014/main" id="{185C303F-6CF5-AB16-E4EA-796BFC82F9FF}"/>
              </a:ext>
            </a:extLst>
          </p:cNvPr>
          <p:cNvSpPr>
            <a:spLocks noGrp="1"/>
          </p:cNvSpPr>
          <p:nvPr>
            <p:ph type="body" sz="quarter" idx="14"/>
          </p:nvPr>
        </p:nvSpPr>
        <p:spPr>
          <a:xfrm>
            <a:off x="104633" y="190831"/>
            <a:ext cx="12029057" cy="6146359"/>
          </a:xfrm>
        </p:spPr>
        <p:txBody>
          <a:bodyPr>
            <a:normAutofit fontScale="77500" lnSpcReduction="20000"/>
          </a:bodyPr>
          <a:lstStyle/>
          <a:p>
            <a:r>
              <a:rPr lang="en-US" sz="2800" b="1" dirty="0"/>
              <a:t>A subset from a dataset of 200 mice: </a:t>
            </a:r>
          </a:p>
          <a:p>
            <a:endParaRPr lang="en-US" sz="2800" b="1" dirty="0"/>
          </a:p>
          <a:p>
            <a:r>
              <a:rPr lang="en-US" sz="2800" b="1" dirty="0"/>
              <a:t> </a:t>
            </a:r>
          </a:p>
          <a:p>
            <a:endParaRPr lang="en-US" sz="2800" dirty="0"/>
          </a:p>
          <a:p>
            <a:endParaRPr lang="en-US" sz="2800" dirty="0"/>
          </a:p>
          <a:p>
            <a:endParaRPr lang="en-US" sz="2800" dirty="0"/>
          </a:p>
          <a:p>
            <a:endParaRPr lang="en-US" sz="2800" dirty="0"/>
          </a:p>
          <a:p>
            <a:r>
              <a:rPr lang="en-US" sz="2800" b="1" dirty="0"/>
              <a:t>How would we visualize the following?</a:t>
            </a:r>
          </a:p>
          <a:p>
            <a:r>
              <a:rPr lang="en-US" sz="3100" b="1" dirty="0"/>
              <a:t>1. </a:t>
            </a:r>
            <a:r>
              <a:rPr lang="en-US" sz="3100" dirty="0"/>
              <a:t> Is there a relationship between </a:t>
            </a:r>
            <a:r>
              <a:rPr lang="en-US" sz="3100" b="1" dirty="0">
                <a:solidFill>
                  <a:schemeClr val="accent1"/>
                </a:solidFill>
              </a:rPr>
              <a:t>Gene_Expression </a:t>
            </a:r>
            <a:r>
              <a:rPr lang="en-US" sz="3100" dirty="0"/>
              <a:t>and </a:t>
            </a:r>
            <a:r>
              <a:rPr lang="en-US" sz="3100" b="1" dirty="0">
                <a:solidFill>
                  <a:schemeClr val="accent1"/>
                </a:solidFill>
              </a:rPr>
              <a:t>Body_Weight</a:t>
            </a:r>
            <a:r>
              <a:rPr lang="en-US" sz="3100" dirty="0"/>
              <a:t>? </a:t>
            </a:r>
            <a:endParaRPr lang="en-US" sz="3100" b="1" dirty="0"/>
          </a:p>
          <a:p>
            <a:r>
              <a:rPr lang="en-US" sz="3100" b="1" dirty="0"/>
              <a:t>2.  </a:t>
            </a:r>
            <a:r>
              <a:rPr lang="en-US" sz="3100" dirty="0"/>
              <a:t>How does </a:t>
            </a:r>
            <a:r>
              <a:rPr lang="en-US" sz="3100" b="1" dirty="0">
                <a:solidFill>
                  <a:schemeClr val="accent1"/>
                </a:solidFill>
              </a:rPr>
              <a:t>Gene_Expression </a:t>
            </a:r>
            <a:r>
              <a:rPr lang="en-US" sz="3100" dirty="0"/>
              <a:t>differ among </a:t>
            </a:r>
            <a:r>
              <a:rPr lang="en-US" sz="3100" b="1" dirty="0">
                <a:solidFill>
                  <a:schemeClr val="accent1"/>
                </a:solidFill>
              </a:rPr>
              <a:t>Treatment_Group</a:t>
            </a:r>
            <a:r>
              <a:rPr lang="en-US" sz="3100" dirty="0"/>
              <a:t>? Or Genotype? Or Mouse_Strain?</a:t>
            </a:r>
            <a:endParaRPr lang="en-US" sz="3100" b="1" dirty="0"/>
          </a:p>
          <a:p>
            <a:r>
              <a:rPr lang="en-US" sz="3100" b="1" dirty="0"/>
              <a:t>3. </a:t>
            </a:r>
            <a:r>
              <a:rPr lang="en-US" sz="3100" dirty="0"/>
              <a:t> Does </a:t>
            </a:r>
            <a:r>
              <a:rPr lang="en-US" sz="3100" b="1" dirty="0">
                <a:solidFill>
                  <a:schemeClr val="accent1"/>
                </a:solidFill>
              </a:rPr>
              <a:t>Body_Weight </a:t>
            </a:r>
            <a:r>
              <a:rPr lang="en-US" sz="3100" dirty="0"/>
              <a:t>vary between different </a:t>
            </a:r>
            <a:r>
              <a:rPr lang="en-US" sz="3100" b="1" dirty="0">
                <a:solidFill>
                  <a:schemeClr val="accent1"/>
                </a:solidFill>
              </a:rPr>
              <a:t>Detailed_Genotype</a:t>
            </a:r>
            <a:r>
              <a:rPr lang="en-US" sz="3100" dirty="0">
                <a:solidFill>
                  <a:schemeClr val="accent1"/>
                </a:solidFill>
              </a:rPr>
              <a:t> </a:t>
            </a:r>
            <a:r>
              <a:rPr lang="en-US" sz="3100" dirty="0"/>
              <a:t>groups? Or Mouse_Strain? </a:t>
            </a:r>
            <a:endParaRPr lang="en-US" sz="3100" b="1" dirty="0"/>
          </a:p>
          <a:p>
            <a:r>
              <a:rPr lang="en-US" sz="3100" b="1" dirty="0"/>
              <a:t>4. </a:t>
            </a:r>
            <a:r>
              <a:rPr lang="en-US" sz="3100" dirty="0"/>
              <a:t>Is there an association between </a:t>
            </a:r>
            <a:r>
              <a:rPr lang="en-US" sz="3100" b="1" dirty="0">
                <a:solidFill>
                  <a:schemeClr val="accent1"/>
                </a:solidFill>
              </a:rPr>
              <a:t>Treatment_Group </a:t>
            </a:r>
            <a:r>
              <a:rPr lang="en-US" sz="3100" dirty="0"/>
              <a:t>and </a:t>
            </a:r>
            <a:r>
              <a:rPr lang="en-US" sz="3100" b="1" dirty="0">
                <a:solidFill>
                  <a:schemeClr val="accent1"/>
                </a:solidFill>
              </a:rPr>
              <a:t>Survival_Status</a:t>
            </a:r>
            <a:r>
              <a:rPr lang="en-US" sz="3100" dirty="0"/>
              <a:t>?</a:t>
            </a:r>
            <a:endParaRPr lang="en-US" sz="3100" b="1" dirty="0"/>
          </a:p>
        </p:txBody>
      </p:sp>
      <p:sp>
        <p:nvSpPr>
          <p:cNvPr id="8" name="TextBox 7">
            <a:extLst>
              <a:ext uri="{FF2B5EF4-FFF2-40B4-BE49-F238E27FC236}">
                <a16:creationId xmlns:a16="http://schemas.microsoft.com/office/drawing/2014/main" id="{CBBCB88C-53EF-8E02-C7A4-8519A311F95B}"/>
              </a:ext>
            </a:extLst>
          </p:cNvPr>
          <p:cNvSpPr txBox="1"/>
          <p:nvPr/>
        </p:nvSpPr>
        <p:spPr>
          <a:xfrm>
            <a:off x="-1238930" y="6399834"/>
            <a:ext cx="6094638" cy="369332"/>
          </a:xfrm>
          <a:prstGeom prst="rect">
            <a:avLst/>
          </a:prstGeom>
          <a:noFill/>
        </p:spPr>
        <p:txBody>
          <a:bodyPr wrap="square">
            <a:spAutoFit/>
          </a:bodyPr>
          <a:lstStyle/>
          <a:p>
            <a:pPr algn="ctr"/>
            <a:r>
              <a:rPr lang="en-US" sz="1800" i="1" dirty="0"/>
              <a:t>https://www.data-to-viz.com/</a:t>
            </a:r>
          </a:p>
        </p:txBody>
      </p:sp>
      <p:pic>
        <p:nvPicPr>
          <p:cNvPr id="11" name="Picture 10" descr="A screenshot of a computer&#10;&#10;AI-generated content may be incorrect.">
            <a:extLst>
              <a:ext uri="{FF2B5EF4-FFF2-40B4-BE49-F238E27FC236}">
                <a16:creationId xmlns:a16="http://schemas.microsoft.com/office/drawing/2014/main" id="{FC22FA2B-A525-7901-DE69-AF6A86DF1417}"/>
              </a:ext>
            </a:extLst>
          </p:cNvPr>
          <p:cNvPicPr>
            <a:picLocks noChangeAspect="1"/>
          </p:cNvPicPr>
          <p:nvPr/>
        </p:nvPicPr>
        <p:blipFill>
          <a:blip r:embed="rId3"/>
          <a:stretch>
            <a:fillRect/>
          </a:stretch>
        </p:blipFill>
        <p:spPr>
          <a:xfrm>
            <a:off x="357809" y="709343"/>
            <a:ext cx="10748216" cy="2449260"/>
          </a:xfrm>
          <a:prstGeom prst="rect">
            <a:avLst/>
          </a:prstGeom>
        </p:spPr>
      </p:pic>
    </p:spTree>
    <p:extLst>
      <p:ext uri="{BB962C8B-B14F-4D97-AF65-F5344CB8AC3E}">
        <p14:creationId xmlns:p14="http://schemas.microsoft.com/office/powerpoint/2010/main" val="18646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E3727-1417-3C2F-5436-4797F584AF70}"/>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2EE402E8-32B2-5DEA-73BB-3FC816A8A24D}"/>
              </a:ext>
            </a:extLst>
          </p:cNvPr>
          <p:cNvSpPr>
            <a:spLocks noGrp="1"/>
          </p:cNvSpPr>
          <p:nvPr>
            <p:ph type="body" sz="quarter" idx="15"/>
          </p:nvPr>
        </p:nvSpPr>
        <p:spPr>
          <a:xfrm>
            <a:off x="325068" y="219205"/>
            <a:ext cx="11766317" cy="5974916"/>
          </a:xfrm>
        </p:spPr>
        <p:txBody>
          <a:bodyPr>
            <a:normAutofit lnSpcReduction="10000"/>
          </a:bodyPr>
          <a:lstStyle/>
          <a:p>
            <a:r>
              <a:rPr lang="en-US" dirty="0">
                <a:solidFill>
                  <a:schemeClr val="bg1"/>
                </a:solidFill>
              </a:rPr>
              <a:t>Learning Objectives:</a:t>
            </a:r>
          </a:p>
          <a:p>
            <a:pPr marL="742950" indent="-742950">
              <a:buAutoNum type="arabicPeriod"/>
            </a:pPr>
            <a:r>
              <a:rPr lang="en-US" sz="2600" dirty="0">
                <a:solidFill>
                  <a:schemeClr val="bg1"/>
                </a:solidFill>
              </a:rPr>
              <a:t>Classify the variable type (categorical, ordinal, numeric, etc.) </a:t>
            </a:r>
          </a:p>
          <a:p>
            <a:pPr marL="742950" indent="-742950">
              <a:buAutoNum type="arabicPeriod"/>
            </a:pPr>
            <a:endParaRPr lang="en-US" sz="2600" dirty="0">
              <a:solidFill>
                <a:schemeClr val="bg1"/>
              </a:solidFill>
            </a:endParaRPr>
          </a:p>
          <a:p>
            <a:pPr marL="742950" indent="-742950">
              <a:buAutoNum type="arabicPeriod"/>
            </a:pPr>
            <a:r>
              <a:rPr lang="en-US" sz="2600" dirty="0">
                <a:solidFill>
                  <a:schemeClr val="bg1"/>
                </a:solidFill>
              </a:rPr>
              <a:t>Identify the appropriate visual representation based on variable and question</a:t>
            </a:r>
          </a:p>
          <a:p>
            <a:pPr marL="742950" indent="-742950">
              <a:buAutoNum type="arabicPeriod"/>
            </a:pPr>
            <a:endParaRPr lang="en-US" sz="2600" dirty="0">
              <a:solidFill>
                <a:schemeClr val="bg1"/>
              </a:solidFill>
            </a:endParaRPr>
          </a:p>
          <a:p>
            <a:pPr marL="742950" indent="-742950">
              <a:buAutoNum type="arabicPeriod"/>
            </a:pPr>
            <a:r>
              <a:rPr lang="en-US" sz="2600" dirty="0">
                <a:solidFill>
                  <a:schemeClr val="bg1"/>
                </a:solidFill>
              </a:rPr>
              <a:t>Simplify the visualization elements to reduce cognitive load on your audience</a:t>
            </a:r>
          </a:p>
          <a:p>
            <a:pPr marL="742950" indent="-742950">
              <a:buAutoNum type="arabicPeriod"/>
            </a:pPr>
            <a:endParaRPr lang="en-US" sz="2600" dirty="0">
              <a:solidFill>
                <a:schemeClr val="bg1"/>
              </a:solidFill>
            </a:endParaRPr>
          </a:p>
          <a:p>
            <a:pPr marL="742950" indent="-742950">
              <a:buAutoNum type="arabicPeriod"/>
            </a:pPr>
            <a:r>
              <a:rPr lang="en-US" sz="2600" dirty="0">
                <a:solidFill>
                  <a:schemeClr val="bg1"/>
                </a:solidFill>
              </a:rPr>
              <a:t>Prioritize accuracy, ethics, and honest communication</a:t>
            </a:r>
          </a:p>
          <a:p>
            <a:pPr marL="742950" indent="-742950">
              <a:buAutoNum type="arabicPeriod"/>
            </a:pPr>
            <a:endParaRPr lang="en-US" sz="2600" dirty="0">
              <a:solidFill>
                <a:schemeClr val="bg1"/>
              </a:solidFill>
            </a:endParaRPr>
          </a:p>
          <a:p>
            <a:pPr marL="742950" indent="-742950">
              <a:buAutoNum type="arabicPeriod"/>
            </a:pPr>
            <a:r>
              <a:rPr lang="en-US" sz="2600" dirty="0">
                <a:solidFill>
                  <a:schemeClr val="bg1"/>
                </a:solidFill>
              </a:rPr>
              <a:t>Integrate storytelling to emphasize data understanding, not just presentation</a:t>
            </a:r>
          </a:p>
          <a:p>
            <a:pPr marL="742950" indent="-742950">
              <a:buAutoNum type="arabicPeriod"/>
            </a:pPr>
            <a:endParaRPr lang="en-US" dirty="0">
              <a:solidFill>
                <a:schemeClr val="bg1"/>
              </a:solidFill>
            </a:endParaRPr>
          </a:p>
          <a:p>
            <a:endParaRPr lang="en-US" dirty="0"/>
          </a:p>
        </p:txBody>
      </p:sp>
    </p:spTree>
    <p:extLst>
      <p:ext uri="{BB962C8B-B14F-4D97-AF65-F5344CB8AC3E}">
        <p14:creationId xmlns:p14="http://schemas.microsoft.com/office/powerpoint/2010/main" val="231811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59F90-2FD1-A972-223E-A32419E8FE4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4CAE2A5-0819-33A9-E3BC-52656EB1D74C}"/>
              </a:ext>
            </a:extLst>
          </p:cNvPr>
          <p:cNvSpPr>
            <a:spLocks noGrp="1"/>
          </p:cNvSpPr>
          <p:nvPr>
            <p:ph type="body" sz="quarter" idx="12"/>
          </p:nvPr>
        </p:nvSpPr>
        <p:spPr>
          <a:xfrm>
            <a:off x="7133448" y="6497693"/>
            <a:ext cx="5058552" cy="451919"/>
          </a:xfrm>
        </p:spPr>
        <p:txBody>
          <a:bodyPr/>
          <a:lstStyle/>
          <a:p>
            <a:r>
              <a:rPr lang="en-US" dirty="0"/>
              <a:t>Practical Visualization</a:t>
            </a:r>
          </a:p>
          <a:p>
            <a:endParaRPr lang="en-US" dirty="0"/>
          </a:p>
        </p:txBody>
      </p:sp>
      <p:sp>
        <p:nvSpPr>
          <p:cNvPr id="3" name="Text Placeholder 2">
            <a:extLst>
              <a:ext uri="{FF2B5EF4-FFF2-40B4-BE49-F238E27FC236}">
                <a16:creationId xmlns:a16="http://schemas.microsoft.com/office/drawing/2014/main" id="{B70A4FFC-C738-CE31-96D6-F09AA7F07637}"/>
              </a:ext>
            </a:extLst>
          </p:cNvPr>
          <p:cNvSpPr>
            <a:spLocks noGrp="1"/>
          </p:cNvSpPr>
          <p:nvPr>
            <p:ph type="body" sz="quarter" idx="14"/>
          </p:nvPr>
        </p:nvSpPr>
        <p:spPr>
          <a:xfrm>
            <a:off x="104633" y="190831"/>
            <a:ext cx="12029057" cy="6146359"/>
          </a:xfrm>
        </p:spPr>
        <p:txBody>
          <a:bodyPr>
            <a:normAutofit/>
          </a:bodyPr>
          <a:lstStyle/>
          <a:p>
            <a:r>
              <a:rPr lang="en-US" sz="2800" b="1" dirty="0"/>
              <a:t>How would we visualize the following?</a:t>
            </a:r>
          </a:p>
          <a:p>
            <a:r>
              <a:rPr lang="en-US" sz="3100" b="1" dirty="0"/>
              <a:t>1. </a:t>
            </a:r>
            <a:r>
              <a:rPr lang="en-US" sz="3100" dirty="0"/>
              <a:t> </a:t>
            </a:r>
            <a:r>
              <a:rPr lang="en-US" sz="3000" dirty="0"/>
              <a:t>Is there a relationship between </a:t>
            </a:r>
            <a:r>
              <a:rPr lang="en-US" sz="3000" b="1" dirty="0">
                <a:solidFill>
                  <a:schemeClr val="accent1"/>
                </a:solidFill>
              </a:rPr>
              <a:t>Gene_Expression </a:t>
            </a:r>
            <a:r>
              <a:rPr lang="en-US" sz="3000" dirty="0"/>
              <a:t>and </a:t>
            </a:r>
            <a:r>
              <a:rPr lang="en-US" sz="3000" b="1" dirty="0">
                <a:solidFill>
                  <a:schemeClr val="accent1"/>
                </a:solidFill>
              </a:rPr>
              <a:t>Body_Weight</a:t>
            </a:r>
            <a:r>
              <a:rPr lang="en-US" sz="3000" dirty="0"/>
              <a:t>? </a:t>
            </a:r>
            <a:endParaRPr lang="en-US" sz="3000" b="1" dirty="0"/>
          </a:p>
        </p:txBody>
      </p:sp>
      <p:sp>
        <p:nvSpPr>
          <p:cNvPr id="8" name="TextBox 7">
            <a:extLst>
              <a:ext uri="{FF2B5EF4-FFF2-40B4-BE49-F238E27FC236}">
                <a16:creationId xmlns:a16="http://schemas.microsoft.com/office/drawing/2014/main" id="{994CA0D2-9996-A09F-823D-A8D7D568407E}"/>
              </a:ext>
            </a:extLst>
          </p:cNvPr>
          <p:cNvSpPr txBox="1"/>
          <p:nvPr/>
        </p:nvSpPr>
        <p:spPr>
          <a:xfrm>
            <a:off x="-1238930" y="6399834"/>
            <a:ext cx="6094638" cy="369332"/>
          </a:xfrm>
          <a:prstGeom prst="rect">
            <a:avLst/>
          </a:prstGeom>
          <a:noFill/>
        </p:spPr>
        <p:txBody>
          <a:bodyPr wrap="square">
            <a:spAutoFit/>
          </a:bodyPr>
          <a:lstStyle/>
          <a:p>
            <a:pPr algn="ctr"/>
            <a:r>
              <a:rPr lang="en-US" sz="1800" i="1" dirty="0"/>
              <a:t>https://www.data-to-viz.com/</a:t>
            </a:r>
          </a:p>
        </p:txBody>
      </p:sp>
      <p:pic>
        <p:nvPicPr>
          <p:cNvPr id="6" name="Picture 5" descr="A graph of gene expression&#10;&#10;AI-generated content may be incorrect.">
            <a:extLst>
              <a:ext uri="{FF2B5EF4-FFF2-40B4-BE49-F238E27FC236}">
                <a16:creationId xmlns:a16="http://schemas.microsoft.com/office/drawing/2014/main" id="{7C85BFA8-BD5F-5363-D8AE-6E4012962E1C}"/>
              </a:ext>
            </a:extLst>
          </p:cNvPr>
          <p:cNvPicPr>
            <a:picLocks noChangeAspect="1"/>
          </p:cNvPicPr>
          <p:nvPr/>
        </p:nvPicPr>
        <p:blipFill>
          <a:blip r:embed="rId3"/>
          <a:stretch>
            <a:fillRect/>
          </a:stretch>
        </p:blipFill>
        <p:spPr>
          <a:xfrm>
            <a:off x="302757" y="1796995"/>
            <a:ext cx="5677117" cy="4304769"/>
          </a:xfrm>
          <a:prstGeom prst="rect">
            <a:avLst/>
          </a:prstGeom>
        </p:spPr>
      </p:pic>
    </p:spTree>
    <p:extLst>
      <p:ext uri="{BB962C8B-B14F-4D97-AF65-F5344CB8AC3E}">
        <p14:creationId xmlns:p14="http://schemas.microsoft.com/office/powerpoint/2010/main" val="1353157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EB72-0CB9-ACE0-AD95-2913B933580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6E2108D-5964-54CA-88EC-4C2342F05684}"/>
              </a:ext>
            </a:extLst>
          </p:cNvPr>
          <p:cNvSpPr>
            <a:spLocks noGrp="1"/>
          </p:cNvSpPr>
          <p:nvPr>
            <p:ph type="body" sz="quarter" idx="12"/>
          </p:nvPr>
        </p:nvSpPr>
        <p:spPr>
          <a:xfrm>
            <a:off x="7133448" y="6497693"/>
            <a:ext cx="5058552" cy="451919"/>
          </a:xfrm>
        </p:spPr>
        <p:txBody>
          <a:bodyPr/>
          <a:lstStyle/>
          <a:p>
            <a:r>
              <a:rPr lang="en-US" dirty="0"/>
              <a:t>Practical Visualization</a:t>
            </a:r>
          </a:p>
          <a:p>
            <a:endParaRPr lang="en-US" dirty="0"/>
          </a:p>
        </p:txBody>
      </p:sp>
      <p:sp>
        <p:nvSpPr>
          <p:cNvPr id="3" name="Text Placeholder 2">
            <a:extLst>
              <a:ext uri="{FF2B5EF4-FFF2-40B4-BE49-F238E27FC236}">
                <a16:creationId xmlns:a16="http://schemas.microsoft.com/office/drawing/2014/main" id="{1D18E01A-9122-1CC1-D9F7-043A4D012C8A}"/>
              </a:ext>
            </a:extLst>
          </p:cNvPr>
          <p:cNvSpPr>
            <a:spLocks noGrp="1"/>
          </p:cNvSpPr>
          <p:nvPr>
            <p:ph type="body" sz="quarter" idx="14"/>
          </p:nvPr>
        </p:nvSpPr>
        <p:spPr>
          <a:xfrm>
            <a:off x="104633" y="190831"/>
            <a:ext cx="12029057" cy="6146359"/>
          </a:xfrm>
        </p:spPr>
        <p:txBody>
          <a:bodyPr>
            <a:normAutofit/>
          </a:bodyPr>
          <a:lstStyle/>
          <a:p>
            <a:r>
              <a:rPr lang="en-US" sz="2800" b="1" dirty="0"/>
              <a:t>How would we visualize the following?</a:t>
            </a:r>
          </a:p>
          <a:p>
            <a:r>
              <a:rPr lang="en-US" sz="3100" b="1" dirty="0"/>
              <a:t>1. </a:t>
            </a:r>
            <a:r>
              <a:rPr lang="en-US" sz="3100" dirty="0"/>
              <a:t> </a:t>
            </a:r>
            <a:r>
              <a:rPr lang="en-US" sz="3000" dirty="0"/>
              <a:t>Is there a relationship between </a:t>
            </a:r>
            <a:r>
              <a:rPr lang="en-US" sz="3000" b="1" dirty="0">
                <a:solidFill>
                  <a:schemeClr val="accent1"/>
                </a:solidFill>
              </a:rPr>
              <a:t>Gene_Expression </a:t>
            </a:r>
            <a:r>
              <a:rPr lang="en-US" sz="3000" dirty="0"/>
              <a:t>and </a:t>
            </a:r>
            <a:r>
              <a:rPr lang="en-US" sz="3000" b="1" dirty="0">
                <a:solidFill>
                  <a:schemeClr val="accent1"/>
                </a:solidFill>
              </a:rPr>
              <a:t>Body_Weight</a:t>
            </a:r>
            <a:r>
              <a:rPr lang="en-US" sz="3000" dirty="0"/>
              <a:t>? </a:t>
            </a:r>
            <a:endParaRPr lang="en-US" sz="3000" b="1" dirty="0"/>
          </a:p>
        </p:txBody>
      </p:sp>
      <p:sp>
        <p:nvSpPr>
          <p:cNvPr id="8" name="TextBox 7">
            <a:extLst>
              <a:ext uri="{FF2B5EF4-FFF2-40B4-BE49-F238E27FC236}">
                <a16:creationId xmlns:a16="http://schemas.microsoft.com/office/drawing/2014/main" id="{C97BD1CE-AF7B-C7A0-E26B-8F4A1356679B}"/>
              </a:ext>
            </a:extLst>
          </p:cNvPr>
          <p:cNvSpPr txBox="1"/>
          <p:nvPr/>
        </p:nvSpPr>
        <p:spPr>
          <a:xfrm>
            <a:off x="-1238930" y="6399834"/>
            <a:ext cx="6094638" cy="369332"/>
          </a:xfrm>
          <a:prstGeom prst="rect">
            <a:avLst/>
          </a:prstGeom>
          <a:noFill/>
        </p:spPr>
        <p:txBody>
          <a:bodyPr wrap="square">
            <a:spAutoFit/>
          </a:bodyPr>
          <a:lstStyle/>
          <a:p>
            <a:pPr algn="ctr"/>
            <a:r>
              <a:rPr lang="en-US" sz="1800" i="1" dirty="0"/>
              <a:t>https://www.data-to-viz.com/</a:t>
            </a:r>
          </a:p>
        </p:txBody>
      </p:sp>
      <p:pic>
        <p:nvPicPr>
          <p:cNvPr id="9" name="Picture 8" descr="A graph with orange dots&#10;&#10;AI-generated content may be incorrect.">
            <a:extLst>
              <a:ext uri="{FF2B5EF4-FFF2-40B4-BE49-F238E27FC236}">
                <a16:creationId xmlns:a16="http://schemas.microsoft.com/office/drawing/2014/main" id="{3505F20F-FF6F-474B-9897-1EB8DCC7557F}"/>
              </a:ext>
            </a:extLst>
          </p:cNvPr>
          <p:cNvPicPr>
            <a:picLocks noChangeAspect="1"/>
          </p:cNvPicPr>
          <p:nvPr/>
        </p:nvPicPr>
        <p:blipFill>
          <a:blip r:embed="rId3"/>
          <a:stretch>
            <a:fillRect/>
          </a:stretch>
        </p:blipFill>
        <p:spPr>
          <a:xfrm>
            <a:off x="6297433" y="2010865"/>
            <a:ext cx="5374521" cy="3925895"/>
          </a:xfrm>
          <a:prstGeom prst="rect">
            <a:avLst/>
          </a:prstGeom>
        </p:spPr>
      </p:pic>
      <p:pic>
        <p:nvPicPr>
          <p:cNvPr id="11" name="Picture 10" descr="A graph of gene expression&#10;&#10;AI-generated content may be incorrect.">
            <a:extLst>
              <a:ext uri="{FF2B5EF4-FFF2-40B4-BE49-F238E27FC236}">
                <a16:creationId xmlns:a16="http://schemas.microsoft.com/office/drawing/2014/main" id="{88774D7F-A7A0-E27B-F163-BA9FFCAAA863}"/>
              </a:ext>
            </a:extLst>
          </p:cNvPr>
          <p:cNvPicPr>
            <a:picLocks noChangeAspect="1"/>
          </p:cNvPicPr>
          <p:nvPr/>
        </p:nvPicPr>
        <p:blipFill>
          <a:blip r:embed="rId4"/>
          <a:stretch>
            <a:fillRect/>
          </a:stretch>
        </p:blipFill>
        <p:spPr>
          <a:xfrm>
            <a:off x="302758" y="2026443"/>
            <a:ext cx="5374522" cy="4075321"/>
          </a:xfrm>
          <a:prstGeom prst="rect">
            <a:avLst/>
          </a:prstGeom>
        </p:spPr>
      </p:pic>
    </p:spTree>
    <p:extLst>
      <p:ext uri="{BB962C8B-B14F-4D97-AF65-F5344CB8AC3E}">
        <p14:creationId xmlns:p14="http://schemas.microsoft.com/office/powerpoint/2010/main" val="2930922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BF2FD-786B-1DB6-B7D7-E6F8E9A39E8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2CFEF74-A39A-8BD9-4CB1-BB128A5E556F}"/>
              </a:ext>
            </a:extLst>
          </p:cNvPr>
          <p:cNvSpPr>
            <a:spLocks noGrp="1"/>
          </p:cNvSpPr>
          <p:nvPr>
            <p:ph type="body" sz="quarter" idx="12"/>
          </p:nvPr>
        </p:nvSpPr>
        <p:spPr>
          <a:xfrm>
            <a:off x="7133448" y="6497693"/>
            <a:ext cx="5058552" cy="451919"/>
          </a:xfrm>
        </p:spPr>
        <p:txBody>
          <a:bodyPr/>
          <a:lstStyle/>
          <a:p>
            <a:r>
              <a:rPr lang="en-US" dirty="0"/>
              <a:t>Practical Visualization</a:t>
            </a:r>
          </a:p>
          <a:p>
            <a:endParaRPr lang="en-US" dirty="0"/>
          </a:p>
        </p:txBody>
      </p:sp>
      <p:sp>
        <p:nvSpPr>
          <p:cNvPr id="3" name="Text Placeholder 2">
            <a:extLst>
              <a:ext uri="{FF2B5EF4-FFF2-40B4-BE49-F238E27FC236}">
                <a16:creationId xmlns:a16="http://schemas.microsoft.com/office/drawing/2014/main" id="{EDB3E51A-D528-DC41-C3B3-CD0C2DC16916}"/>
              </a:ext>
            </a:extLst>
          </p:cNvPr>
          <p:cNvSpPr>
            <a:spLocks noGrp="1"/>
          </p:cNvSpPr>
          <p:nvPr>
            <p:ph type="body" sz="quarter" idx="14"/>
          </p:nvPr>
        </p:nvSpPr>
        <p:spPr>
          <a:xfrm>
            <a:off x="104633" y="190831"/>
            <a:ext cx="12029057" cy="6146359"/>
          </a:xfrm>
        </p:spPr>
        <p:txBody>
          <a:bodyPr>
            <a:normAutofit/>
          </a:bodyPr>
          <a:lstStyle/>
          <a:p>
            <a:r>
              <a:rPr lang="en-US" sz="2800" b="1" dirty="0"/>
              <a:t>How would we visualize the following?</a:t>
            </a:r>
          </a:p>
          <a:p>
            <a:r>
              <a:rPr lang="en-US" sz="3100" b="1" dirty="0"/>
              <a:t>2.  </a:t>
            </a:r>
            <a:r>
              <a:rPr lang="en-US" sz="3000" dirty="0"/>
              <a:t>How does </a:t>
            </a:r>
            <a:r>
              <a:rPr lang="en-US" sz="3000" b="1" dirty="0">
                <a:solidFill>
                  <a:schemeClr val="accent1"/>
                </a:solidFill>
              </a:rPr>
              <a:t>Gene_Expression </a:t>
            </a:r>
            <a:r>
              <a:rPr lang="en-US" sz="3000" dirty="0"/>
              <a:t>differ among </a:t>
            </a:r>
            <a:r>
              <a:rPr lang="en-US" sz="3000" b="1" dirty="0">
                <a:solidFill>
                  <a:schemeClr val="accent1"/>
                </a:solidFill>
              </a:rPr>
              <a:t>Treatment_Group</a:t>
            </a:r>
            <a:r>
              <a:rPr lang="en-US" sz="3000" dirty="0"/>
              <a:t>? Or Mouse_Strain?</a:t>
            </a:r>
            <a:endParaRPr lang="en-US" sz="3000" b="1" dirty="0"/>
          </a:p>
        </p:txBody>
      </p:sp>
      <p:sp>
        <p:nvSpPr>
          <p:cNvPr id="8" name="TextBox 7">
            <a:extLst>
              <a:ext uri="{FF2B5EF4-FFF2-40B4-BE49-F238E27FC236}">
                <a16:creationId xmlns:a16="http://schemas.microsoft.com/office/drawing/2014/main" id="{25AB9A88-25FF-23C4-A834-6DDA3EACBAD9}"/>
              </a:ext>
            </a:extLst>
          </p:cNvPr>
          <p:cNvSpPr txBox="1"/>
          <p:nvPr/>
        </p:nvSpPr>
        <p:spPr>
          <a:xfrm>
            <a:off x="-1238930" y="6399834"/>
            <a:ext cx="6094638" cy="369332"/>
          </a:xfrm>
          <a:prstGeom prst="rect">
            <a:avLst/>
          </a:prstGeom>
          <a:noFill/>
        </p:spPr>
        <p:txBody>
          <a:bodyPr wrap="square">
            <a:spAutoFit/>
          </a:bodyPr>
          <a:lstStyle/>
          <a:p>
            <a:pPr algn="ctr"/>
            <a:r>
              <a:rPr lang="en-US" sz="1800" i="1" dirty="0"/>
              <a:t>https://www.data-to-viz.com/</a:t>
            </a:r>
          </a:p>
        </p:txBody>
      </p:sp>
      <p:pic>
        <p:nvPicPr>
          <p:cNvPr id="6" name="Picture 5" descr="A graph of a number of gray bars&#10;&#10;AI-generated content may be incorrect.">
            <a:extLst>
              <a:ext uri="{FF2B5EF4-FFF2-40B4-BE49-F238E27FC236}">
                <a16:creationId xmlns:a16="http://schemas.microsoft.com/office/drawing/2014/main" id="{D4B0B499-478D-8E07-4EBC-F811187DAAA5}"/>
              </a:ext>
            </a:extLst>
          </p:cNvPr>
          <p:cNvPicPr>
            <a:picLocks noChangeAspect="1"/>
          </p:cNvPicPr>
          <p:nvPr/>
        </p:nvPicPr>
        <p:blipFill>
          <a:blip r:embed="rId3"/>
          <a:stretch>
            <a:fillRect/>
          </a:stretch>
        </p:blipFill>
        <p:spPr>
          <a:xfrm>
            <a:off x="373711" y="2304211"/>
            <a:ext cx="5170166" cy="3856919"/>
          </a:xfrm>
          <a:prstGeom prst="rect">
            <a:avLst/>
          </a:prstGeom>
        </p:spPr>
      </p:pic>
      <p:pic>
        <p:nvPicPr>
          <p:cNvPr id="9" name="Picture 8" descr="A graph of a gene expression&#10;&#10;AI-generated content may be incorrect.">
            <a:extLst>
              <a:ext uri="{FF2B5EF4-FFF2-40B4-BE49-F238E27FC236}">
                <a16:creationId xmlns:a16="http://schemas.microsoft.com/office/drawing/2014/main" id="{96DF5711-8C50-477A-41F1-6C7D9999F151}"/>
              </a:ext>
            </a:extLst>
          </p:cNvPr>
          <p:cNvPicPr>
            <a:picLocks noChangeAspect="1"/>
          </p:cNvPicPr>
          <p:nvPr/>
        </p:nvPicPr>
        <p:blipFill>
          <a:blip r:embed="rId4"/>
          <a:stretch>
            <a:fillRect/>
          </a:stretch>
        </p:blipFill>
        <p:spPr>
          <a:xfrm>
            <a:off x="6035040" y="2171002"/>
            <a:ext cx="5402616" cy="3898048"/>
          </a:xfrm>
          <a:prstGeom prst="rect">
            <a:avLst/>
          </a:prstGeom>
        </p:spPr>
      </p:pic>
    </p:spTree>
    <p:extLst>
      <p:ext uri="{BB962C8B-B14F-4D97-AF65-F5344CB8AC3E}">
        <p14:creationId xmlns:p14="http://schemas.microsoft.com/office/powerpoint/2010/main" val="4180406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4E581-707C-619E-9F81-7A57F520C8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8BAF0B7-0FAC-FB17-BC28-CEB1B36DFA6E}"/>
              </a:ext>
            </a:extLst>
          </p:cNvPr>
          <p:cNvSpPr>
            <a:spLocks noGrp="1"/>
          </p:cNvSpPr>
          <p:nvPr>
            <p:ph type="body" sz="quarter" idx="12"/>
          </p:nvPr>
        </p:nvSpPr>
        <p:spPr>
          <a:xfrm>
            <a:off x="7133448" y="6497693"/>
            <a:ext cx="5058552" cy="451919"/>
          </a:xfrm>
        </p:spPr>
        <p:txBody>
          <a:bodyPr/>
          <a:lstStyle/>
          <a:p>
            <a:r>
              <a:rPr lang="en-US" dirty="0"/>
              <a:t>Practical Visualization</a:t>
            </a:r>
          </a:p>
          <a:p>
            <a:endParaRPr lang="en-US" dirty="0"/>
          </a:p>
        </p:txBody>
      </p:sp>
      <p:sp>
        <p:nvSpPr>
          <p:cNvPr id="3" name="Text Placeholder 2">
            <a:extLst>
              <a:ext uri="{FF2B5EF4-FFF2-40B4-BE49-F238E27FC236}">
                <a16:creationId xmlns:a16="http://schemas.microsoft.com/office/drawing/2014/main" id="{41238D8F-B328-A5DB-8478-EEA1A54BE05D}"/>
              </a:ext>
            </a:extLst>
          </p:cNvPr>
          <p:cNvSpPr>
            <a:spLocks noGrp="1"/>
          </p:cNvSpPr>
          <p:nvPr>
            <p:ph type="body" sz="quarter" idx="14"/>
          </p:nvPr>
        </p:nvSpPr>
        <p:spPr>
          <a:xfrm>
            <a:off x="104633" y="190831"/>
            <a:ext cx="12029057" cy="6146359"/>
          </a:xfrm>
        </p:spPr>
        <p:txBody>
          <a:bodyPr>
            <a:normAutofit/>
          </a:bodyPr>
          <a:lstStyle/>
          <a:p>
            <a:r>
              <a:rPr lang="en-US" sz="2800" b="1" dirty="0"/>
              <a:t>How would we visualize the following?</a:t>
            </a:r>
          </a:p>
          <a:p>
            <a:r>
              <a:rPr lang="en-US" sz="3100" b="1" dirty="0"/>
              <a:t>2.  </a:t>
            </a:r>
            <a:r>
              <a:rPr lang="en-US" sz="3000" dirty="0"/>
              <a:t>How does </a:t>
            </a:r>
            <a:r>
              <a:rPr lang="en-US" sz="3000" b="1" dirty="0">
                <a:solidFill>
                  <a:schemeClr val="accent1"/>
                </a:solidFill>
              </a:rPr>
              <a:t>Gene_Expression </a:t>
            </a:r>
            <a:r>
              <a:rPr lang="en-US" sz="3000" dirty="0"/>
              <a:t>differ among </a:t>
            </a:r>
            <a:r>
              <a:rPr lang="en-US" sz="3000" b="1" dirty="0">
                <a:solidFill>
                  <a:schemeClr val="accent1"/>
                </a:solidFill>
              </a:rPr>
              <a:t>Treatment_Group</a:t>
            </a:r>
            <a:r>
              <a:rPr lang="en-US" sz="3000" dirty="0"/>
              <a:t>? Or Mouse_Strain?</a:t>
            </a:r>
            <a:endParaRPr lang="en-US" sz="3000" b="1" dirty="0"/>
          </a:p>
        </p:txBody>
      </p:sp>
      <p:sp>
        <p:nvSpPr>
          <p:cNvPr id="8" name="TextBox 7">
            <a:extLst>
              <a:ext uri="{FF2B5EF4-FFF2-40B4-BE49-F238E27FC236}">
                <a16:creationId xmlns:a16="http://schemas.microsoft.com/office/drawing/2014/main" id="{9B5BC23A-4CBF-C71C-BFB1-5176A4BEA72A}"/>
              </a:ext>
            </a:extLst>
          </p:cNvPr>
          <p:cNvSpPr txBox="1"/>
          <p:nvPr/>
        </p:nvSpPr>
        <p:spPr>
          <a:xfrm>
            <a:off x="-1238930" y="6399834"/>
            <a:ext cx="6094638" cy="369332"/>
          </a:xfrm>
          <a:prstGeom prst="rect">
            <a:avLst/>
          </a:prstGeom>
          <a:noFill/>
        </p:spPr>
        <p:txBody>
          <a:bodyPr wrap="square">
            <a:spAutoFit/>
          </a:bodyPr>
          <a:lstStyle/>
          <a:p>
            <a:pPr algn="ctr"/>
            <a:r>
              <a:rPr lang="en-US" sz="1800" i="1" dirty="0"/>
              <a:t>https://www.data-to-viz.com/</a:t>
            </a:r>
          </a:p>
        </p:txBody>
      </p:sp>
      <p:pic>
        <p:nvPicPr>
          <p:cNvPr id="6" name="Picture 5" descr="A diagram of a group of people&#10;&#10;AI-generated content may be incorrect.">
            <a:extLst>
              <a:ext uri="{FF2B5EF4-FFF2-40B4-BE49-F238E27FC236}">
                <a16:creationId xmlns:a16="http://schemas.microsoft.com/office/drawing/2014/main" id="{2305C87C-A94A-CC61-8A43-927976E8F837}"/>
              </a:ext>
            </a:extLst>
          </p:cNvPr>
          <p:cNvPicPr>
            <a:picLocks noChangeAspect="1"/>
          </p:cNvPicPr>
          <p:nvPr/>
        </p:nvPicPr>
        <p:blipFill>
          <a:blip r:embed="rId3"/>
          <a:stretch>
            <a:fillRect/>
          </a:stretch>
        </p:blipFill>
        <p:spPr>
          <a:xfrm>
            <a:off x="6036909" y="2099144"/>
            <a:ext cx="5603749" cy="4129747"/>
          </a:xfrm>
          <a:prstGeom prst="rect">
            <a:avLst/>
          </a:prstGeom>
        </p:spPr>
      </p:pic>
      <p:pic>
        <p:nvPicPr>
          <p:cNvPr id="9" name="Picture 8" descr="A graph of a number of gray bars&#10;&#10;AI-generated content may be incorrect.">
            <a:extLst>
              <a:ext uri="{FF2B5EF4-FFF2-40B4-BE49-F238E27FC236}">
                <a16:creationId xmlns:a16="http://schemas.microsoft.com/office/drawing/2014/main" id="{C63FA268-5AB6-93FA-5832-0585EC2DA62A}"/>
              </a:ext>
            </a:extLst>
          </p:cNvPr>
          <p:cNvPicPr>
            <a:picLocks noChangeAspect="1"/>
          </p:cNvPicPr>
          <p:nvPr/>
        </p:nvPicPr>
        <p:blipFill>
          <a:blip r:embed="rId4"/>
          <a:stretch>
            <a:fillRect/>
          </a:stretch>
        </p:blipFill>
        <p:spPr>
          <a:xfrm>
            <a:off x="373711" y="2304211"/>
            <a:ext cx="5170166" cy="3856919"/>
          </a:xfrm>
          <a:prstGeom prst="rect">
            <a:avLst/>
          </a:prstGeom>
        </p:spPr>
      </p:pic>
    </p:spTree>
    <p:extLst>
      <p:ext uri="{BB962C8B-B14F-4D97-AF65-F5344CB8AC3E}">
        <p14:creationId xmlns:p14="http://schemas.microsoft.com/office/powerpoint/2010/main" val="3216651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8499F-8B8B-8930-EBD6-8C212133FB4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6CA8899-9C8D-A661-5577-40A736005FF8}"/>
              </a:ext>
            </a:extLst>
          </p:cNvPr>
          <p:cNvSpPr>
            <a:spLocks noGrp="1"/>
          </p:cNvSpPr>
          <p:nvPr>
            <p:ph type="body" sz="quarter" idx="12"/>
          </p:nvPr>
        </p:nvSpPr>
        <p:spPr>
          <a:xfrm>
            <a:off x="7133448" y="6497693"/>
            <a:ext cx="5058552" cy="451919"/>
          </a:xfrm>
        </p:spPr>
        <p:txBody>
          <a:bodyPr/>
          <a:lstStyle/>
          <a:p>
            <a:r>
              <a:rPr lang="en-US" dirty="0"/>
              <a:t>Practical Visualization</a:t>
            </a:r>
          </a:p>
          <a:p>
            <a:endParaRPr lang="en-US" dirty="0"/>
          </a:p>
        </p:txBody>
      </p:sp>
      <p:sp>
        <p:nvSpPr>
          <p:cNvPr id="3" name="Text Placeholder 2">
            <a:extLst>
              <a:ext uri="{FF2B5EF4-FFF2-40B4-BE49-F238E27FC236}">
                <a16:creationId xmlns:a16="http://schemas.microsoft.com/office/drawing/2014/main" id="{A4EBEA27-1297-9A15-0EB3-E12B58E4EE0D}"/>
              </a:ext>
            </a:extLst>
          </p:cNvPr>
          <p:cNvSpPr>
            <a:spLocks noGrp="1"/>
          </p:cNvSpPr>
          <p:nvPr>
            <p:ph type="body" sz="quarter" idx="14"/>
          </p:nvPr>
        </p:nvSpPr>
        <p:spPr>
          <a:xfrm>
            <a:off x="104633" y="190831"/>
            <a:ext cx="12029057" cy="6146359"/>
          </a:xfrm>
        </p:spPr>
        <p:txBody>
          <a:bodyPr>
            <a:normAutofit/>
          </a:bodyPr>
          <a:lstStyle/>
          <a:p>
            <a:r>
              <a:rPr lang="en-US" sz="2800" b="1" dirty="0"/>
              <a:t>How would we visualize the following?</a:t>
            </a:r>
          </a:p>
          <a:p>
            <a:r>
              <a:rPr lang="en-US" sz="3100" b="1" dirty="0"/>
              <a:t>2.  </a:t>
            </a:r>
            <a:r>
              <a:rPr lang="en-US" sz="3000" dirty="0"/>
              <a:t>How does </a:t>
            </a:r>
            <a:r>
              <a:rPr lang="en-US" sz="3000" b="1" dirty="0">
                <a:solidFill>
                  <a:schemeClr val="accent1"/>
                </a:solidFill>
              </a:rPr>
              <a:t>Gene_Expression </a:t>
            </a:r>
            <a:r>
              <a:rPr lang="en-US" sz="3000" dirty="0"/>
              <a:t>differ among </a:t>
            </a:r>
            <a:r>
              <a:rPr lang="en-US" sz="3000" b="1" dirty="0">
                <a:solidFill>
                  <a:schemeClr val="accent1"/>
                </a:solidFill>
              </a:rPr>
              <a:t>Treatment_Group</a:t>
            </a:r>
            <a:r>
              <a:rPr lang="en-US" sz="3000" dirty="0"/>
              <a:t> and </a:t>
            </a:r>
            <a:r>
              <a:rPr lang="en-US" sz="3000" b="1" dirty="0">
                <a:solidFill>
                  <a:schemeClr val="accent1"/>
                </a:solidFill>
              </a:rPr>
              <a:t>Mouse_Strain</a:t>
            </a:r>
            <a:r>
              <a:rPr lang="en-US" sz="3000" dirty="0"/>
              <a:t>?</a:t>
            </a:r>
            <a:endParaRPr lang="en-US" sz="3000" b="1" dirty="0"/>
          </a:p>
        </p:txBody>
      </p:sp>
      <p:sp>
        <p:nvSpPr>
          <p:cNvPr id="8" name="TextBox 7">
            <a:extLst>
              <a:ext uri="{FF2B5EF4-FFF2-40B4-BE49-F238E27FC236}">
                <a16:creationId xmlns:a16="http://schemas.microsoft.com/office/drawing/2014/main" id="{AEEF69F8-1BC4-C883-EA41-573C86EBE023}"/>
              </a:ext>
            </a:extLst>
          </p:cNvPr>
          <p:cNvSpPr txBox="1"/>
          <p:nvPr/>
        </p:nvSpPr>
        <p:spPr>
          <a:xfrm>
            <a:off x="-1238930" y="6399834"/>
            <a:ext cx="6094638" cy="369332"/>
          </a:xfrm>
          <a:prstGeom prst="rect">
            <a:avLst/>
          </a:prstGeom>
          <a:noFill/>
        </p:spPr>
        <p:txBody>
          <a:bodyPr wrap="square">
            <a:spAutoFit/>
          </a:bodyPr>
          <a:lstStyle/>
          <a:p>
            <a:pPr algn="ctr"/>
            <a:r>
              <a:rPr lang="en-US" sz="1800" i="1" dirty="0"/>
              <a:t>https://www.data-to-viz.com/</a:t>
            </a:r>
          </a:p>
        </p:txBody>
      </p:sp>
      <p:pic>
        <p:nvPicPr>
          <p:cNvPr id="5" name="Picture 4" descr="A graph of different colored bars&#10;&#10;AI-generated content may be incorrect.">
            <a:extLst>
              <a:ext uri="{FF2B5EF4-FFF2-40B4-BE49-F238E27FC236}">
                <a16:creationId xmlns:a16="http://schemas.microsoft.com/office/drawing/2014/main" id="{B162C944-9FE0-F13A-2D24-43FA73CB2F6D}"/>
              </a:ext>
            </a:extLst>
          </p:cNvPr>
          <p:cNvPicPr>
            <a:picLocks noChangeAspect="1"/>
          </p:cNvPicPr>
          <p:nvPr/>
        </p:nvPicPr>
        <p:blipFill>
          <a:blip r:embed="rId3"/>
          <a:stretch>
            <a:fillRect/>
          </a:stretch>
        </p:blipFill>
        <p:spPr>
          <a:xfrm>
            <a:off x="3091339" y="1529661"/>
            <a:ext cx="7026032" cy="4789921"/>
          </a:xfrm>
          <a:prstGeom prst="rect">
            <a:avLst/>
          </a:prstGeom>
        </p:spPr>
      </p:pic>
    </p:spTree>
    <p:extLst>
      <p:ext uri="{BB962C8B-B14F-4D97-AF65-F5344CB8AC3E}">
        <p14:creationId xmlns:p14="http://schemas.microsoft.com/office/powerpoint/2010/main" val="41574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37E63-36BA-5A2E-BA74-14216EB167C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F59800-8EDC-D083-6429-B86829525458}"/>
              </a:ext>
            </a:extLst>
          </p:cNvPr>
          <p:cNvSpPr>
            <a:spLocks noGrp="1"/>
          </p:cNvSpPr>
          <p:nvPr>
            <p:ph type="body" sz="quarter" idx="12"/>
          </p:nvPr>
        </p:nvSpPr>
        <p:spPr>
          <a:xfrm>
            <a:off x="7133448" y="6497693"/>
            <a:ext cx="5058552" cy="451919"/>
          </a:xfrm>
        </p:spPr>
        <p:txBody>
          <a:bodyPr/>
          <a:lstStyle/>
          <a:p>
            <a:r>
              <a:rPr lang="en-US" dirty="0"/>
              <a:t>Practical Visualization</a:t>
            </a:r>
          </a:p>
          <a:p>
            <a:endParaRPr lang="en-US" dirty="0"/>
          </a:p>
        </p:txBody>
      </p:sp>
      <p:sp>
        <p:nvSpPr>
          <p:cNvPr id="3" name="Text Placeholder 2">
            <a:extLst>
              <a:ext uri="{FF2B5EF4-FFF2-40B4-BE49-F238E27FC236}">
                <a16:creationId xmlns:a16="http://schemas.microsoft.com/office/drawing/2014/main" id="{35A66B5F-552F-2EBF-A0C6-12E69A67441E}"/>
              </a:ext>
            </a:extLst>
          </p:cNvPr>
          <p:cNvSpPr>
            <a:spLocks noGrp="1"/>
          </p:cNvSpPr>
          <p:nvPr>
            <p:ph type="body" sz="quarter" idx="14"/>
          </p:nvPr>
        </p:nvSpPr>
        <p:spPr>
          <a:xfrm>
            <a:off x="104633" y="190831"/>
            <a:ext cx="12029057" cy="6146359"/>
          </a:xfrm>
        </p:spPr>
        <p:txBody>
          <a:bodyPr>
            <a:normAutofit/>
          </a:bodyPr>
          <a:lstStyle/>
          <a:p>
            <a:r>
              <a:rPr lang="en-US" sz="2800" b="1" dirty="0"/>
              <a:t>How would we visualize the following?</a:t>
            </a:r>
          </a:p>
          <a:p>
            <a:r>
              <a:rPr lang="en-US" sz="3100" b="1" dirty="0"/>
              <a:t>3. </a:t>
            </a:r>
            <a:r>
              <a:rPr lang="en-US" sz="3100" dirty="0"/>
              <a:t> </a:t>
            </a:r>
            <a:r>
              <a:rPr lang="en-US" sz="3000" dirty="0"/>
              <a:t>Does </a:t>
            </a:r>
            <a:r>
              <a:rPr lang="en-US" sz="3000" b="1" dirty="0">
                <a:solidFill>
                  <a:schemeClr val="accent1"/>
                </a:solidFill>
              </a:rPr>
              <a:t>Body_Weight </a:t>
            </a:r>
            <a:r>
              <a:rPr lang="en-US" sz="3000" dirty="0"/>
              <a:t>vary between different </a:t>
            </a:r>
            <a:r>
              <a:rPr lang="en-US" sz="3000" b="1" dirty="0">
                <a:solidFill>
                  <a:schemeClr val="accent1"/>
                </a:solidFill>
              </a:rPr>
              <a:t>Detailed_Genotype</a:t>
            </a:r>
            <a:r>
              <a:rPr lang="en-US" sz="3000" dirty="0">
                <a:solidFill>
                  <a:schemeClr val="accent1"/>
                </a:solidFill>
              </a:rPr>
              <a:t> </a:t>
            </a:r>
            <a:r>
              <a:rPr lang="en-US" sz="3000" dirty="0"/>
              <a:t>group? </a:t>
            </a:r>
            <a:endParaRPr lang="en-US" sz="3000" b="1" dirty="0"/>
          </a:p>
        </p:txBody>
      </p:sp>
      <p:sp>
        <p:nvSpPr>
          <p:cNvPr id="8" name="TextBox 7">
            <a:extLst>
              <a:ext uri="{FF2B5EF4-FFF2-40B4-BE49-F238E27FC236}">
                <a16:creationId xmlns:a16="http://schemas.microsoft.com/office/drawing/2014/main" id="{BEF0C975-E3BB-2EC4-1533-9A1E53AE55A1}"/>
              </a:ext>
            </a:extLst>
          </p:cNvPr>
          <p:cNvSpPr txBox="1"/>
          <p:nvPr/>
        </p:nvSpPr>
        <p:spPr>
          <a:xfrm>
            <a:off x="-1238930" y="6399834"/>
            <a:ext cx="6094638" cy="369332"/>
          </a:xfrm>
          <a:prstGeom prst="rect">
            <a:avLst/>
          </a:prstGeom>
          <a:noFill/>
        </p:spPr>
        <p:txBody>
          <a:bodyPr wrap="square">
            <a:spAutoFit/>
          </a:bodyPr>
          <a:lstStyle/>
          <a:p>
            <a:pPr algn="ctr"/>
            <a:r>
              <a:rPr lang="en-US" sz="1800" i="1" dirty="0"/>
              <a:t>https://www.data-to-viz.com/</a:t>
            </a:r>
          </a:p>
        </p:txBody>
      </p:sp>
      <p:pic>
        <p:nvPicPr>
          <p:cNvPr id="5" name="Picture 4" descr="A diagram of a body weight&#10;&#10;AI-generated content may be incorrect.">
            <a:extLst>
              <a:ext uri="{FF2B5EF4-FFF2-40B4-BE49-F238E27FC236}">
                <a16:creationId xmlns:a16="http://schemas.microsoft.com/office/drawing/2014/main" id="{1B52FF3E-2138-DF53-4B09-4288DF99DAFF}"/>
              </a:ext>
            </a:extLst>
          </p:cNvPr>
          <p:cNvPicPr>
            <a:picLocks noChangeAspect="1"/>
          </p:cNvPicPr>
          <p:nvPr/>
        </p:nvPicPr>
        <p:blipFill>
          <a:blip r:embed="rId3"/>
          <a:stretch>
            <a:fillRect/>
          </a:stretch>
        </p:blipFill>
        <p:spPr>
          <a:xfrm>
            <a:off x="2480807" y="1757996"/>
            <a:ext cx="6314464" cy="3946993"/>
          </a:xfrm>
          <a:prstGeom prst="rect">
            <a:avLst/>
          </a:prstGeom>
        </p:spPr>
      </p:pic>
    </p:spTree>
    <p:extLst>
      <p:ext uri="{BB962C8B-B14F-4D97-AF65-F5344CB8AC3E}">
        <p14:creationId xmlns:p14="http://schemas.microsoft.com/office/powerpoint/2010/main" val="2586509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25AE1-4538-1710-5446-9441D4B80B2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7971100-7AD4-F8DA-5BA8-871579F19A02}"/>
              </a:ext>
            </a:extLst>
          </p:cNvPr>
          <p:cNvSpPr>
            <a:spLocks noGrp="1"/>
          </p:cNvSpPr>
          <p:nvPr>
            <p:ph type="body" sz="quarter" idx="12"/>
          </p:nvPr>
        </p:nvSpPr>
        <p:spPr>
          <a:xfrm>
            <a:off x="7133448" y="6497693"/>
            <a:ext cx="5058552" cy="451919"/>
          </a:xfrm>
        </p:spPr>
        <p:txBody>
          <a:bodyPr/>
          <a:lstStyle/>
          <a:p>
            <a:r>
              <a:rPr lang="en-US" dirty="0"/>
              <a:t>Practical Visualization</a:t>
            </a:r>
          </a:p>
          <a:p>
            <a:endParaRPr lang="en-US" dirty="0"/>
          </a:p>
        </p:txBody>
      </p:sp>
      <p:sp>
        <p:nvSpPr>
          <p:cNvPr id="3" name="Text Placeholder 2">
            <a:extLst>
              <a:ext uri="{FF2B5EF4-FFF2-40B4-BE49-F238E27FC236}">
                <a16:creationId xmlns:a16="http://schemas.microsoft.com/office/drawing/2014/main" id="{776E862E-822E-C56E-59C9-A7153C331AC0}"/>
              </a:ext>
            </a:extLst>
          </p:cNvPr>
          <p:cNvSpPr>
            <a:spLocks noGrp="1"/>
          </p:cNvSpPr>
          <p:nvPr>
            <p:ph type="body" sz="quarter" idx="14"/>
          </p:nvPr>
        </p:nvSpPr>
        <p:spPr>
          <a:xfrm>
            <a:off x="104633" y="190831"/>
            <a:ext cx="12029057" cy="6146359"/>
          </a:xfrm>
        </p:spPr>
        <p:txBody>
          <a:bodyPr>
            <a:normAutofit/>
          </a:bodyPr>
          <a:lstStyle/>
          <a:p>
            <a:r>
              <a:rPr lang="en-US" sz="2800" b="1" dirty="0"/>
              <a:t>How would we visualize the following?</a:t>
            </a:r>
          </a:p>
          <a:p>
            <a:r>
              <a:rPr lang="en-US" sz="3000" b="1" dirty="0"/>
              <a:t>4. </a:t>
            </a:r>
            <a:r>
              <a:rPr lang="en-US" sz="2900" dirty="0"/>
              <a:t>Is there an association between </a:t>
            </a:r>
            <a:r>
              <a:rPr lang="en-US" sz="2900" b="1" dirty="0">
                <a:solidFill>
                  <a:schemeClr val="accent1"/>
                </a:solidFill>
              </a:rPr>
              <a:t>Treatment_Group </a:t>
            </a:r>
            <a:r>
              <a:rPr lang="en-US" sz="2900" dirty="0"/>
              <a:t>and </a:t>
            </a:r>
            <a:r>
              <a:rPr lang="en-US" sz="2900" b="1" dirty="0">
                <a:solidFill>
                  <a:schemeClr val="accent1"/>
                </a:solidFill>
              </a:rPr>
              <a:t>Survival_Status</a:t>
            </a:r>
            <a:r>
              <a:rPr lang="en-US" sz="2900" dirty="0"/>
              <a:t>?</a:t>
            </a:r>
            <a:endParaRPr lang="en-US" sz="2900" b="1" dirty="0"/>
          </a:p>
        </p:txBody>
      </p:sp>
      <p:sp>
        <p:nvSpPr>
          <p:cNvPr id="8" name="TextBox 7">
            <a:extLst>
              <a:ext uri="{FF2B5EF4-FFF2-40B4-BE49-F238E27FC236}">
                <a16:creationId xmlns:a16="http://schemas.microsoft.com/office/drawing/2014/main" id="{31D44D26-97BC-188E-0F51-06DFAB02B76E}"/>
              </a:ext>
            </a:extLst>
          </p:cNvPr>
          <p:cNvSpPr txBox="1"/>
          <p:nvPr/>
        </p:nvSpPr>
        <p:spPr>
          <a:xfrm>
            <a:off x="-1238930" y="6399834"/>
            <a:ext cx="6094638" cy="369332"/>
          </a:xfrm>
          <a:prstGeom prst="rect">
            <a:avLst/>
          </a:prstGeom>
          <a:noFill/>
        </p:spPr>
        <p:txBody>
          <a:bodyPr wrap="square">
            <a:spAutoFit/>
          </a:bodyPr>
          <a:lstStyle/>
          <a:p>
            <a:pPr algn="ctr"/>
            <a:r>
              <a:rPr lang="en-US" sz="1800" i="1" dirty="0"/>
              <a:t>https://www.data-to-viz.com/</a:t>
            </a:r>
          </a:p>
        </p:txBody>
      </p:sp>
      <p:pic>
        <p:nvPicPr>
          <p:cNvPr id="5" name="Picture 4" descr="A group of colored squares&#10;&#10;AI-generated content may be incorrect.">
            <a:extLst>
              <a:ext uri="{FF2B5EF4-FFF2-40B4-BE49-F238E27FC236}">
                <a16:creationId xmlns:a16="http://schemas.microsoft.com/office/drawing/2014/main" id="{ED6D03A6-93C4-C1E7-0B06-EF7FAF96CEF9}"/>
              </a:ext>
            </a:extLst>
          </p:cNvPr>
          <p:cNvPicPr>
            <a:picLocks noChangeAspect="1"/>
          </p:cNvPicPr>
          <p:nvPr/>
        </p:nvPicPr>
        <p:blipFill>
          <a:blip r:embed="rId3"/>
          <a:stretch>
            <a:fillRect/>
          </a:stretch>
        </p:blipFill>
        <p:spPr>
          <a:xfrm>
            <a:off x="2209800" y="1566407"/>
            <a:ext cx="7772400" cy="4692769"/>
          </a:xfrm>
          <a:prstGeom prst="rect">
            <a:avLst/>
          </a:prstGeom>
        </p:spPr>
      </p:pic>
    </p:spTree>
    <p:extLst>
      <p:ext uri="{BB962C8B-B14F-4D97-AF65-F5344CB8AC3E}">
        <p14:creationId xmlns:p14="http://schemas.microsoft.com/office/powerpoint/2010/main" val="1168246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0EF09-E564-B53C-F805-E4EFB0C2690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A76C9B4-8260-B834-CFD4-6EABAE513441}"/>
              </a:ext>
            </a:extLst>
          </p:cNvPr>
          <p:cNvSpPr>
            <a:spLocks noGrp="1"/>
          </p:cNvSpPr>
          <p:nvPr>
            <p:ph type="body" sz="quarter" idx="12"/>
          </p:nvPr>
        </p:nvSpPr>
        <p:spPr>
          <a:xfrm>
            <a:off x="7133448" y="6497693"/>
            <a:ext cx="5058552" cy="451919"/>
          </a:xfrm>
        </p:spPr>
        <p:txBody>
          <a:bodyPr/>
          <a:lstStyle/>
          <a:p>
            <a:r>
              <a:rPr lang="en-US" dirty="0"/>
              <a:t>Practical Visualization</a:t>
            </a:r>
          </a:p>
          <a:p>
            <a:endParaRPr lang="en-US" dirty="0"/>
          </a:p>
        </p:txBody>
      </p:sp>
      <p:sp>
        <p:nvSpPr>
          <p:cNvPr id="3" name="Text Placeholder 2">
            <a:extLst>
              <a:ext uri="{FF2B5EF4-FFF2-40B4-BE49-F238E27FC236}">
                <a16:creationId xmlns:a16="http://schemas.microsoft.com/office/drawing/2014/main" id="{32200872-BE84-8393-65D7-19C5A51214B5}"/>
              </a:ext>
            </a:extLst>
          </p:cNvPr>
          <p:cNvSpPr>
            <a:spLocks noGrp="1"/>
          </p:cNvSpPr>
          <p:nvPr>
            <p:ph type="body" sz="quarter" idx="14"/>
          </p:nvPr>
        </p:nvSpPr>
        <p:spPr>
          <a:xfrm>
            <a:off x="104633" y="190831"/>
            <a:ext cx="12029057" cy="6146359"/>
          </a:xfrm>
        </p:spPr>
        <p:txBody>
          <a:bodyPr>
            <a:normAutofit/>
          </a:bodyPr>
          <a:lstStyle/>
          <a:p>
            <a:r>
              <a:rPr lang="en-US" sz="2800" b="1" dirty="0"/>
              <a:t>What is the following graph telling us?</a:t>
            </a:r>
          </a:p>
        </p:txBody>
      </p:sp>
      <p:pic>
        <p:nvPicPr>
          <p:cNvPr id="6" name="Picture 5" descr="A graph of a number of people&#10;&#10;AI-generated content may be incorrect.">
            <a:extLst>
              <a:ext uri="{FF2B5EF4-FFF2-40B4-BE49-F238E27FC236}">
                <a16:creationId xmlns:a16="http://schemas.microsoft.com/office/drawing/2014/main" id="{651D883C-CC50-2F76-2967-089FDD987551}"/>
              </a:ext>
            </a:extLst>
          </p:cNvPr>
          <p:cNvPicPr>
            <a:picLocks noChangeAspect="1"/>
          </p:cNvPicPr>
          <p:nvPr/>
        </p:nvPicPr>
        <p:blipFill>
          <a:blip r:embed="rId3"/>
          <a:stretch>
            <a:fillRect/>
          </a:stretch>
        </p:blipFill>
        <p:spPr>
          <a:xfrm>
            <a:off x="962674" y="1868694"/>
            <a:ext cx="10266651" cy="3404345"/>
          </a:xfrm>
          <a:prstGeom prst="rect">
            <a:avLst/>
          </a:prstGeom>
        </p:spPr>
      </p:pic>
      <p:sp>
        <p:nvSpPr>
          <p:cNvPr id="7" name="TextBox 6">
            <a:extLst>
              <a:ext uri="{FF2B5EF4-FFF2-40B4-BE49-F238E27FC236}">
                <a16:creationId xmlns:a16="http://schemas.microsoft.com/office/drawing/2014/main" id="{6F2BB86B-11EE-7807-1AD8-2A385A1E5391}"/>
              </a:ext>
            </a:extLst>
          </p:cNvPr>
          <p:cNvSpPr txBox="1"/>
          <p:nvPr/>
        </p:nvSpPr>
        <p:spPr>
          <a:xfrm>
            <a:off x="807720" y="6499933"/>
            <a:ext cx="2731004" cy="369332"/>
          </a:xfrm>
          <a:prstGeom prst="rect">
            <a:avLst/>
          </a:prstGeom>
          <a:noFill/>
        </p:spPr>
        <p:txBody>
          <a:bodyPr wrap="none" rtlCol="0">
            <a:spAutoFit/>
          </a:bodyPr>
          <a:lstStyle/>
          <a:p>
            <a:r>
              <a:rPr lang="en-US" dirty="0"/>
              <a:t>Data is from gapminder.org</a:t>
            </a:r>
          </a:p>
        </p:txBody>
      </p:sp>
    </p:spTree>
    <p:extLst>
      <p:ext uri="{BB962C8B-B14F-4D97-AF65-F5344CB8AC3E}">
        <p14:creationId xmlns:p14="http://schemas.microsoft.com/office/powerpoint/2010/main" val="2684628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87CDD0-0F2D-D3BD-96D7-CB9FE2073EC9}"/>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40B076C5-AFE6-D386-5F33-F58AC89078D9}"/>
              </a:ext>
            </a:extLst>
          </p:cNvPr>
          <p:cNvSpPr>
            <a:spLocks noGrp="1"/>
          </p:cNvSpPr>
          <p:nvPr>
            <p:ph type="body" sz="quarter" idx="14"/>
          </p:nvPr>
        </p:nvSpPr>
        <p:spPr/>
        <p:txBody>
          <a:bodyPr/>
          <a:lstStyle/>
          <a:p>
            <a:endParaRPr lang="en-US" dirty="0"/>
          </a:p>
          <a:p>
            <a:pPr algn="ctr"/>
            <a:r>
              <a:rPr lang="en-US" dirty="0"/>
              <a:t>	Once you have your variables and question, there are still decisions to be made….</a:t>
            </a:r>
          </a:p>
        </p:txBody>
      </p:sp>
    </p:spTree>
    <p:extLst>
      <p:ext uri="{BB962C8B-B14F-4D97-AF65-F5344CB8AC3E}">
        <p14:creationId xmlns:p14="http://schemas.microsoft.com/office/powerpoint/2010/main" val="3173197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0B621-3509-4042-14D6-F7B0E7B9B8C7}"/>
              </a:ext>
            </a:extLst>
          </p:cNvPr>
          <p:cNvSpPr>
            <a:spLocks noGrp="1"/>
          </p:cNvSpPr>
          <p:nvPr>
            <p:ph type="body" sz="quarter" idx="12"/>
          </p:nvPr>
        </p:nvSpPr>
        <p:spPr>
          <a:xfrm>
            <a:off x="7133448" y="6497693"/>
            <a:ext cx="5058552" cy="193899"/>
          </a:xfrm>
        </p:spPr>
        <p:txBody>
          <a:bodyPr/>
          <a:lstStyle/>
          <a:p>
            <a:r>
              <a:rPr lang="en-US" dirty="0"/>
              <a:t>Practical Visualization</a:t>
            </a:r>
          </a:p>
        </p:txBody>
      </p:sp>
      <p:sp>
        <p:nvSpPr>
          <p:cNvPr id="3" name="Text Placeholder 2">
            <a:extLst>
              <a:ext uri="{FF2B5EF4-FFF2-40B4-BE49-F238E27FC236}">
                <a16:creationId xmlns:a16="http://schemas.microsoft.com/office/drawing/2014/main" id="{3E187B95-BDA4-C392-64DC-83AF0A8D78A7}"/>
              </a:ext>
            </a:extLst>
          </p:cNvPr>
          <p:cNvSpPr>
            <a:spLocks noGrp="1"/>
          </p:cNvSpPr>
          <p:nvPr>
            <p:ph type="body" sz="quarter" idx="14"/>
          </p:nvPr>
        </p:nvSpPr>
        <p:spPr>
          <a:xfrm>
            <a:off x="166042" y="99741"/>
            <a:ext cx="11625741" cy="6245641"/>
          </a:xfrm>
        </p:spPr>
        <p:txBody>
          <a:bodyPr/>
          <a:lstStyle/>
          <a:p>
            <a:r>
              <a:rPr lang="en-US" sz="4000" b="1" dirty="0">
                <a:solidFill>
                  <a:srgbClr val="0070C0"/>
                </a:solidFill>
                <a:latin typeface="Source Sans Pro" panose="020B0503030403020204" pitchFamily="34" charset="0"/>
                <a:ea typeface="Source Sans Pro" panose="020B0503030403020204" pitchFamily="34" charset="0"/>
              </a:rPr>
              <a:t>How Our Eyes Read Charts</a:t>
            </a:r>
            <a:endParaRPr lang="en-US" dirty="0"/>
          </a:p>
        </p:txBody>
      </p:sp>
      <p:sp>
        <p:nvSpPr>
          <p:cNvPr id="5" name="TextBox 4">
            <a:extLst>
              <a:ext uri="{FF2B5EF4-FFF2-40B4-BE49-F238E27FC236}">
                <a16:creationId xmlns:a16="http://schemas.microsoft.com/office/drawing/2014/main" id="{AFA47C37-DFB6-85C8-0BAC-5B82BCE850C8}"/>
              </a:ext>
            </a:extLst>
          </p:cNvPr>
          <p:cNvSpPr txBox="1"/>
          <p:nvPr/>
        </p:nvSpPr>
        <p:spPr>
          <a:xfrm>
            <a:off x="92297" y="936330"/>
            <a:ext cx="11625741" cy="6153223"/>
          </a:xfrm>
          <a:prstGeom prst="rect">
            <a:avLst/>
          </a:prstGeom>
          <a:noFill/>
        </p:spPr>
        <p:txBody>
          <a:bodyPr wrap="square">
            <a:spAutoFit/>
          </a:bodyPr>
          <a:lstStyle/>
          <a:p>
            <a:r>
              <a:rPr lang="en-US" sz="3600" b="1" dirty="0"/>
              <a:t>Pre-attentive attributes </a:t>
            </a:r>
            <a:r>
              <a:rPr lang="en-US" sz="3400" dirty="0"/>
              <a:t>(Ware, 2004; Illinsky &amp; Steele, 2011): </a:t>
            </a:r>
          </a:p>
          <a:p>
            <a:pPr marL="914389" lvl="1" indent="-457200">
              <a:buFont typeface="Arial" panose="020B0604020202020204" pitchFamily="34" charset="0"/>
              <a:buChar char="•"/>
            </a:pPr>
            <a:r>
              <a:rPr lang="en-US" sz="3385" dirty="0"/>
              <a:t> Our brains notice and process these instantly</a:t>
            </a:r>
          </a:p>
          <a:p>
            <a:pPr marL="1028689" lvl="1" indent="-571500">
              <a:buFont typeface="Arial" panose="020B0604020202020204" pitchFamily="34" charset="0"/>
              <a:buChar char="•"/>
            </a:pPr>
            <a:r>
              <a:rPr lang="en-US" sz="3600" dirty="0"/>
              <a:t>Color, form, movement, spatial positioning</a:t>
            </a:r>
          </a:p>
          <a:p>
            <a:pPr marL="244931" lvl="1" indent="0">
              <a:buNone/>
            </a:pPr>
            <a:endParaRPr lang="en-US" sz="3600" dirty="0"/>
          </a:p>
          <a:p>
            <a:r>
              <a:rPr lang="en-US" sz="3600" b="1" dirty="0"/>
              <a:t>Gestalt principles: </a:t>
            </a:r>
          </a:p>
          <a:p>
            <a:pPr marL="1028689" lvl="1" indent="-571500">
              <a:buFont typeface="Arial" panose="020B0604020202020204" pitchFamily="34" charset="0"/>
              <a:buChar char="•"/>
            </a:pPr>
            <a:r>
              <a:rPr lang="en-US" sz="3600" dirty="0"/>
              <a:t>proximity, similarity, continuity to signal relationships</a:t>
            </a:r>
          </a:p>
          <a:p>
            <a:endParaRPr lang="en-US" sz="3600" dirty="0"/>
          </a:p>
          <a:p>
            <a:r>
              <a:rPr lang="en-US" sz="3600" b="1" dirty="0"/>
              <a:t>Avoid clutter</a:t>
            </a:r>
            <a:r>
              <a:rPr lang="en-US" sz="3600" dirty="0"/>
              <a:t>: too much visual noise reduces understanding.</a:t>
            </a:r>
          </a:p>
          <a:p>
            <a:endParaRPr lang="en-US" sz="3600" b="1" dirty="0"/>
          </a:p>
          <a:p>
            <a:r>
              <a:rPr lang="en-US" sz="3600" b="1" dirty="0"/>
              <a:t>Data Integrity</a:t>
            </a:r>
            <a:r>
              <a:rPr lang="en-US" sz="3600" dirty="0"/>
              <a:t> (Tufte)</a:t>
            </a:r>
          </a:p>
          <a:p>
            <a:endParaRPr lang="en-US" sz="3600" dirty="0"/>
          </a:p>
        </p:txBody>
      </p:sp>
    </p:spTree>
    <p:extLst>
      <p:ext uri="{BB962C8B-B14F-4D97-AF65-F5344CB8AC3E}">
        <p14:creationId xmlns:p14="http://schemas.microsoft.com/office/powerpoint/2010/main" val="1100393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4337AB-468E-243A-1CDE-91B011DF9EC3}"/>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75AA6A1F-4E83-E00F-6FD3-D49BDAA10D35}"/>
              </a:ext>
            </a:extLst>
          </p:cNvPr>
          <p:cNvSpPr>
            <a:spLocks noGrp="1"/>
          </p:cNvSpPr>
          <p:nvPr>
            <p:ph type="body" sz="quarter" idx="14"/>
          </p:nvPr>
        </p:nvSpPr>
        <p:spPr>
          <a:xfrm>
            <a:off x="325069" y="560917"/>
            <a:ext cx="11172272" cy="5633149"/>
          </a:xfrm>
        </p:spPr>
        <p:txBody>
          <a:bodyPr>
            <a:normAutofit/>
          </a:bodyPr>
          <a:lstStyle/>
          <a:p>
            <a:r>
              <a:rPr lang="en-US" b="1" dirty="0"/>
              <a:t>Agenda</a:t>
            </a:r>
            <a:r>
              <a:rPr lang="en-US" dirty="0"/>
              <a:t>:</a:t>
            </a:r>
          </a:p>
          <a:p>
            <a:pPr marL="742950" indent="-742950">
              <a:buAutoNum type="arabicPeriod"/>
            </a:pPr>
            <a:r>
              <a:rPr lang="en-US" dirty="0"/>
              <a:t>A famous data visualization “Missed Opportunity”</a:t>
            </a:r>
          </a:p>
          <a:p>
            <a:pPr marL="742950" indent="-742950">
              <a:buAutoNum type="arabicPeriod"/>
            </a:pPr>
            <a:r>
              <a:rPr lang="en-US" dirty="0"/>
              <a:t>A tangent about historic visualization visionaries</a:t>
            </a:r>
          </a:p>
          <a:p>
            <a:pPr marL="742950" indent="-742950">
              <a:buAutoNum type="arabicPeriod"/>
            </a:pPr>
            <a:r>
              <a:rPr lang="en-US" dirty="0"/>
              <a:t>Technical Aspects</a:t>
            </a:r>
          </a:p>
          <a:p>
            <a:pPr marL="742950" indent="-742950">
              <a:buAutoNum type="arabicPeriod"/>
            </a:pPr>
            <a:r>
              <a:rPr lang="en-US" dirty="0"/>
              <a:t>Artistic &amp; human factors choices</a:t>
            </a:r>
          </a:p>
          <a:p>
            <a:pPr marL="742950" indent="-742950">
              <a:buAutoNum type="arabicPeriod"/>
            </a:pPr>
            <a:r>
              <a:rPr lang="en-US" dirty="0"/>
              <a:t>Narratives: The Hero’s Journey</a:t>
            </a:r>
          </a:p>
        </p:txBody>
      </p:sp>
    </p:spTree>
    <p:extLst>
      <p:ext uri="{BB962C8B-B14F-4D97-AF65-F5344CB8AC3E}">
        <p14:creationId xmlns:p14="http://schemas.microsoft.com/office/powerpoint/2010/main" val="4038176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7F825-84C9-BD0C-9578-25712ACA229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03ADC1C-6975-ED32-05B6-EEC9EE8E7D1C}"/>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74AC7945-786A-E645-A57C-1DC7B1F67253}"/>
              </a:ext>
            </a:extLst>
          </p:cNvPr>
          <p:cNvSpPr>
            <a:spLocks noGrp="1"/>
          </p:cNvSpPr>
          <p:nvPr>
            <p:ph type="body" sz="quarter" idx="14"/>
          </p:nvPr>
        </p:nvSpPr>
        <p:spPr>
          <a:xfrm>
            <a:off x="162533" y="-14630"/>
            <a:ext cx="11866931" cy="6145491"/>
          </a:xfrm>
        </p:spPr>
        <p:txBody>
          <a:bodyPr/>
          <a:lstStyle/>
          <a:p>
            <a:pPr algn="ctr"/>
            <a:r>
              <a:rPr lang="en-US" sz="3200" b="1" i="1" dirty="0"/>
              <a:t>Decisions still need to be made</a:t>
            </a:r>
          </a:p>
          <a:p>
            <a:pPr algn="ctr"/>
            <a:endParaRPr lang="en-US" sz="3200" i="1" dirty="0"/>
          </a:p>
        </p:txBody>
      </p:sp>
      <p:sp>
        <p:nvSpPr>
          <p:cNvPr id="4" name="TextBox 3">
            <a:extLst>
              <a:ext uri="{FF2B5EF4-FFF2-40B4-BE49-F238E27FC236}">
                <a16:creationId xmlns:a16="http://schemas.microsoft.com/office/drawing/2014/main" id="{9EF29323-E2D6-4196-9E93-7953FDC4D9B3}"/>
              </a:ext>
            </a:extLst>
          </p:cNvPr>
          <p:cNvSpPr txBox="1"/>
          <p:nvPr/>
        </p:nvSpPr>
        <p:spPr>
          <a:xfrm>
            <a:off x="97612" y="6464962"/>
            <a:ext cx="4091376" cy="369332"/>
          </a:xfrm>
          <a:prstGeom prst="rect">
            <a:avLst/>
          </a:prstGeom>
          <a:noFill/>
        </p:spPr>
        <p:txBody>
          <a:bodyPr wrap="none" rtlCol="0">
            <a:spAutoFit/>
          </a:bodyPr>
          <a:lstStyle/>
          <a:p>
            <a:pPr algn="ctr"/>
            <a:r>
              <a:rPr lang="en-US" i="1" dirty="0">
                <a:hlinkClick r:id="rId3"/>
              </a:rPr>
              <a:t>Statistics for the 21st Century Viz Example</a:t>
            </a:r>
            <a:endParaRPr lang="en-US" i="1" dirty="0"/>
          </a:p>
        </p:txBody>
      </p:sp>
      <p:pic>
        <p:nvPicPr>
          <p:cNvPr id="7" name="Picture 6" descr="A collage of graphs&#10;&#10;AI-generated content may be incorrect.">
            <a:extLst>
              <a:ext uri="{FF2B5EF4-FFF2-40B4-BE49-F238E27FC236}">
                <a16:creationId xmlns:a16="http://schemas.microsoft.com/office/drawing/2014/main" id="{65F7BFE8-8365-3640-1D81-38CA92EAFF77}"/>
              </a:ext>
            </a:extLst>
          </p:cNvPr>
          <p:cNvPicPr>
            <a:picLocks noChangeAspect="1"/>
          </p:cNvPicPr>
          <p:nvPr/>
        </p:nvPicPr>
        <p:blipFill>
          <a:blip r:embed="rId4"/>
          <a:stretch>
            <a:fillRect/>
          </a:stretch>
        </p:blipFill>
        <p:spPr>
          <a:xfrm>
            <a:off x="369606" y="733195"/>
            <a:ext cx="5438884" cy="5365386"/>
          </a:xfrm>
          <a:prstGeom prst="rect">
            <a:avLst/>
          </a:prstGeom>
        </p:spPr>
      </p:pic>
      <p:sp>
        <p:nvSpPr>
          <p:cNvPr id="9" name="TextBox 8">
            <a:extLst>
              <a:ext uri="{FF2B5EF4-FFF2-40B4-BE49-F238E27FC236}">
                <a16:creationId xmlns:a16="http://schemas.microsoft.com/office/drawing/2014/main" id="{822039FD-BFBC-9D27-4E8F-3858687D2B47}"/>
              </a:ext>
            </a:extLst>
          </p:cNvPr>
          <p:cNvSpPr txBox="1"/>
          <p:nvPr/>
        </p:nvSpPr>
        <p:spPr>
          <a:xfrm>
            <a:off x="6015562" y="983345"/>
            <a:ext cx="6097217" cy="2031325"/>
          </a:xfrm>
          <a:prstGeom prst="rect">
            <a:avLst/>
          </a:prstGeom>
          <a:noFill/>
        </p:spPr>
        <p:txBody>
          <a:bodyPr wrap="square">
            <a:spAutoFit/>
          </a:bodyPr>
          <a:lstStyle/>
          <a:p>
            <a:r>
              <a:rPr lang="en-US" b="0" i="0" dirty="0">
                <a:solidFill>
                  <a:srgbClr val="000000"/>
                </a:solidFill>
                <a:effectLst/>
                <a:latin typeface="Tahoma" panose="020B0604030504040204" pitchFamily="34" charset="0"/>
              </a:rPr>
              <a:t>Figure 6.3: </a:t>
            </a:r>
            <a:r>
              <a:rPr lang="en-US" b="1" i="0" dirty="0">
                <a:solidFill>
                  <a:srgbClr val="000000"/>
                </a:solidFill>
                <a:effectLst/>
                <a:latin typeface="Tahoma" panose="020B0604030504040204" pitchFamily="34" charset="0"/>
              </a:rPr>
              <a:t>Four </a:t>
            </a:r>
            <a:r>
              <a:rPr lang="en-US" b="0" i="0" dirty="0">
                <a:solidFill>
                  <a:srgbClr val="000000"/>
                </a:solidFill>
                <a:effectLst/>
                <a:latin typeface="Tahoma" panose="020B0604030504040204" pitchFamily="34" charset="0"/>
              </a:rPr>
              <a:t>different ways of plotting the difference in height between men and women in the NHANES dataset. Panel A plots the means of the two groups, which gives no way to assess the relative overlap of the two distributions. Panel B shows the same bars, but also overlays the data points, jittering them so that we can see their overall distribution. </a:t>
            </a:r>
            <a:endParaRPr lang="en-US" dirty="0"/>
          </a:p>
        </p:txBody>
      </p:sp>
      <p:sp>
        <p:nvSpPr>
          <p:cNvPr id="5" name="Rectangle 4">
            <a:extLst>
              <a:ext uri="{FF2B5EF4-FFF2-40B4-BE49-F238E27FC236}">
                <a16:creationId xmlns:a16="http://schemas.microsoft.com/office/drawing/2014/main" id="{659E1C00-4F1E-CB24-1AA6-F06A0CF64484}"/>
              </a:ext>
            </a:extLst>
          </p:cNvPr>
          <p:cNvSpPr/>
          <p:nvPr/>
        </p:nvSpPr>
        <p:spPr>
          <a:xfrm>
            <a:off x="162533" y="3269673"/>
            <a:ext cx="5508594" cy="27946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526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5431C-B702-B863-34E2-ED701C6F98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8F281A8-757E-B3ED-D626-BA95786436C5}"/>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941F806F-02AA-E479-E73C-CB5BE301C648}"/>
              </a:ext>
            </a:extLst>
          </p:cNvPr>
          <p:cNvSpPr>
            <a:spLocks noGrp="1"/>
          </p:cNvSpPr>
          <p:nvPr>
            <p:ph type="body" sz="quarter" idx="14"/>
          </p:nvPr>
        </p:nvSpPr>
        <p:spPr>
          <a:xfrm>
            <a:off x="162533" y="-14630"/>
            <a:ext cx="11866931" cy="6145491"/>
          </a:xfrm>
        </p:spPr>
        <p:txBody>
          <a:bodyPr/>
          <a:lstStyle/>
          <a:p>
            <a:pPr algn="ctr"/>
            <a:r>
              <a:rPr lang="en-US" sz="3200" b="1" i="1" dirty="0"/>
              <a:t>Decisions still need to be made</a:t>
            </a:r>
          </a:p>
          <a:p>
            <a:pPr algn="ctr"/>
            <a:endParaRPr lang="en-US" sz="3200" i="1" dirty="0"/>
          </a:p>
        </p:txBody>
      </p:sp>
      <p:pic>
        <p:nvPicPr>
          <p:cNvPr id="7" name="Picture 6" descr="A collage of graphs&#10;&#10;AI-generated content may be incorrect.">
            <a:extLst>
              <a:ext uri="{FF2B5EF4-FFF2-40B4-BE49-F238E27FC236}">
                <a16:creationId xmlns:a16="http://schemas.microsoft.com/office/drawing/2014/main" id="{C78D9A75-EE56-ABD1-A4E3-809C51CAF5E7}"/>
              </a:ext>
            </a:extLst>
          </p:cNvPr>
          <p:cNvPicPr>
            <a:picLocks noChangeAspect="1"/>
          </p:cNvPicPr>
          <p:nvPr/>
        </p:nvPicPr>
        <p:blipFill>
          <a:blip r:embed="rId3"/>
          <a:stretch>
            <a:fillRect/>
          </a:stretch>
        </p:blipFill>
        <p:spPr>
          <a:xfrm>
            <a:off x="369606" y="727139"/>
            <a:ext cx="5438884" cy="5365386"/>
          </a:xfrm>
          <a:prstGeom prst="rect">
            <a:avLst/>
          </a:prstGeom>
        </p:spPr>
      </p:pic>
      <p:sp>
        <p:nvSpPr>
          <p:cNvPr id="9" name="TextBox 8">
            <a:extLst>
              <a:ext uri="{FF2B5EF4-FFF2-40B4-BE49-F238E27FC236}">
                <a16:creationId xmlns:a16="http://schemas.microsoft.com/office/drawing/2014/main" id="{A68638AA-A40C-56D2-66C1-F167AAB5E98D}"/>
              </a:ext>
            </a:extLst>
          </p:cNvPr>
          <p:cNvSpPr txBox="1"/>
          <p:nvPr/>
        </p:nvSpPr>
        <p:spPr>
          <a:xfrm>
            <a:off x="6015562" y="983345"/>
            <a:ext cx="6097217" cy="3139321"/>
          </a:xfrm>
          <a:prstGeom prst="rect">
            <a:avLst/>
          </a:prstGeom>
          <a:noFill/>
        </p:spPr>
        <p:txBody>
          <a:bodyPr wrap="square">
            <a:spAutoFit/>
          </a:bodyPr>
          <a:lstStyle/>
          <a:p>
            <a:r>
              <a:rPr lang="en-US" b="0" i="0" dirty="0">
                <a:solidFill>
                  <a:srgbClr val="000000"/>
                </a:solidFill>
                <a:effectLst/>
                <a:latin typeface="Tahoma" panose="020B0604030504040204" pitchFamily="34" charset="0"/>
              </a:rPr>
              <a:t>Figure 6.3: </a:t>
            </a:r>
            <a:r>
              <a:rPr lang="en-US" b="1" i="0" dirty="0">
                <a:solidFill>
                  <a:srgbClr val="000000"/>
                </a:solidFill>
                <a:effectLst/>
                <a:latin typeface="Tahoma" panose="020B0604030504040204" pitchFamily="34" charset="0"/>
              </a:rPr>
              <a:t>Four </a:t>
            </a:r>
            <a:r>
              <a:rPr lang="en-US" b="0" i="0" dirty="0">
                <a:solidFill>
                  <a:srgbClr val="000000"/>
                </a:solidFill>
                <a:effectLst/>
                <a:latin typeface="Tahoma" panose="020B0604030504040204" pitchFamily="34" charset="0"/>
              </a:rPr>
              <a:t>different ways of plotting the difference in height between men and women in the NHANES dataset. Panel A plots the means of the two groups, which gives no way to assess the relative overlap of the two distributions. Panel B shows the same bars, but also overlays the data points, jittering them so that we can see their overall distribution. Panel C shows a violin plot, which shows the distribution of the datasets for each group. Panel D shows a box plot, which highlights the spread of the distribution along with any outliers (which are shown as individual points).</a:t>
            </a:r>
            <a:endParaRPr lang="en-US" dirty="0"/>
          </a:p>
        </p:txBody>
      </p:sp>
      <p:sp>
        <p:nvSpPr>
          <p:cNvPr id="10" name="TextBox 9">
            <a:extLst>
              <a:ext uri="{FF2B5EF4-FFF2-40B4-BE49-F238E27FC236}">
                <a16:creationId xmlns:a16="http://schemas.microsoft.com/office/drawing/2014/main" id="{A104B670-C55E-F299-C9DF-174E7BBFE81B}"/>
              </a:ext>
            </a:extLst>
          </p:cNvPr>
          <p:cNvSpPr txBox="1"/>
          <p:nvPr/>
        </p:nvSpPr>
        <p:spPr>
          <a:xfrm>
            <a:off x="-897368" y="6464962"/>
            <a:ext cx="6112564" cy="369332"/>
          </a:xfrm>
          <a:prstGeom prst="rect">
            <a:avLst/>
          </a:prstGeom>
          <a:noFill/>
        </p:spPr>
        <p:txBody>
          <a:bodyPr wrap="square">
            <a:spAutoFit/>
          </a:bodyPr>
          <a:lstStyle/>
          <a:p>
            <a:pPr algn="ctr"/>
            <a:r>
              <a:rPr lang="en-US" i="1" dirty="0">
                <a:hlinkClick r:id="rId4"/>
              </a:rPr>
              <a:t>Stastics for the 21st Century Viz Example</a:t>
            </a:r>
            <a:endParaRPr lang="en-US" i="1" dirty="0"/>
          </a:p>
        </p:txBody>
      </p:sp>
    </p:spTree>
    <p:extLst>
      <p:ext uri="{BB962C8B-B14F-4D97-AF65-F5344CB8AC3E}">
        <p14:creationId xmlns:p14="http://schemas.microsoft.com/office/powerpoint/2010/main" val="3629377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C4F1D-04DD-85E2-DDE5-98F6FD6ADE6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0866D71-5A11-2BD3-590F-1315558F7EB3}"/>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47FF643E-F7DC-3331-8B49-700676995210}"/>
              </a:ext>
            </a:extLst>
          </p:cNvPr>
          <p:cNvSpPr>
            <a:spLocks noGrp="1"/>
          </p:cNvSpPr>
          <p:nvPr>
            <p:ph type="body" sz="quarter" idx="14"/>
          </p:nvPr>
        </p:nvSpPr>
        <p:spPr>
          <a:xfrm>
            <a:off x="0" y="0"/>
            <a:ext cx="12140793" cy="6370522"/>
          </a:xfrm>
        </p:spPr>
        <p:txBody>
          <a:bodyPr>
            <a:normAutofit fontScale="77500" lnSpcReduction="20000"/>
          </a:bodyPr>
          <a:lstStyle/>
          <a:p>
            <a:pPr algn="ctr"/>
            <a:r>
              <a:rPr lang="en-US" sz="3200" b="1" dirty="0"/>
              <a:t>Principles of good visualization</a:t>
            </a:r>
            <a:r>
              <a:rPr lang="en-US" sz="3200" dirty="0"/>
              <a:t>*</a:t>
            </a:r>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algn="ctr"/>
            <a:endParaRPr lang="en-US" sz="3200" dirty="0"/>
          </a:p>
          <a:p>
            <a:pPr marL="342900" indent="-342900">
              <a:buFont typeface="Arial" panose="020B0604020202020204" pitchFamily="34" charset="0"/>
              <a:buChar char="•"/>
            </a:pPr>
            <a:r>
              <a:rPr lang="en-US" sz="2400" dirty="0"/>
              <a:t>(Mostly) Edward Tufte</a:t>
            </a:r>
          </a:p>
          <a:p>
            <a:pPr marL="342900" indent="-342900">
              <a:buFont typeface="Arial" panose="020B0604020202020204" pitchFamily="34" charset="0"/>
              <a:buChar char="•"/>
            </a:pPr>
            <a:r>
              <a:rPr lang="en-US" sz="2400" dirty="0"/>
              <a:t>“How to Lie with Statistics”- Darrell Huff</a:t>
            </a:r>
          </a:p>
          <a:p>
            <a:pPr marL="342900" indent="-342900">
              <a:buFont typeface="Arial" panose="020B0604020202020204" pitchFamily="34" charset="0"/>
              <a:buChar char="•"/>
            </a:pPr>
            <a:r>
              <a:rPr lang="en-US" sz="2400" dirty="0"/>
              <a:t>“How Charts Lie”- Alberto Cairo</a:t>
            </a:r>
          </a:p>
          <a:p>
            <a:pPr marL="342900" indent="-342900">
              <a:buFont typeface="Arial" panose="020B0604020202020204" pitchFamily="34" charset="0"/>
              <a:buChar char="•"/>
            </a:pPr>
            <a:r>
              <a:rPr lang="en-US" sz="2400" dirty="0"/>
              <a:t>“ Calling Bullshit” – Carl T. Bergstrom &amp; Jevin D. </a:t>
            </a:r>
            <a:r>
              <a:rPr lang="en-US" sz="2400"/>
              <a:t>West</a:t>
            </a:r>
          </a:p>
          <a:p>
            <a:endParaRPr lang="en-US" sz="3200" dirty="0"/>
          </a:p>
          <a:p>
            <a:endParaRPr lang="en-US" sz="3200" dirty="0"/>
          </a:p>
          <a:p>
            <a:endParaRPr lang="en-US" sz="3200" dirty="0"/>
          </a:p>
          <a:p>
            <a:endParaRPr lang="en-US" dirty="0"/>
          </a:p>
        </p:txBody>
      </p:sp>
      <p:graphicFrame>
        <p:nvGraphicFramePr>
          <p:cNvPr id="4" name="Table 3">
            <a:extLst>
              <a:ext uri="{FF2B5EF4-FFF2-40B4-BE49-F238E27FC236}">
                <a16:creationId xmlns:a16="http://schemas.microsoft.com/office/drawing/2014/main" id="{07A5A233-EF74-A1F3-12A2-02EB82B4974F}"/>
              </a:ext>
            </a:extLst>
          </p:cNvPr>
          <p:cNvGraphicFramePr>
            <a:graphicFrameLocks noGrp="1"/>
          </p:cNvGraphicFramePr>
          <p:nvPr>
            <p:extLst>
              <p:ext uri="{D42A27DB-BD31-4B8C-83A1-F6EECF244321}">
                <p14:modId xmlns:p14="http://schemas.microsoft.com/office/powerpoint/2010/main" val="1399222507"/>
              </p:ext>
            </p:extLst>
          </p:nvPr>
        </p:nvGraphicFramePr>
        <p:xfrm>
          <a:off x="0" y="636518"/>
          <a:ext cx="12016102" cy="3745715"/>
        </p:xfrm>
        <a:graphic>
          <a:graphicData uri="http://schemas.openxmlformats.org/drawingml/2006/table">
            <a:tbl>
              <a:tblPr firstCol="1" bandRow="1">
                <a:tableStyleId>{5C22544A-7EE6-4342-B048-85BDC9FD1C3A}</a:tableStyleId>
              </a:tblPr>
              <a:tblGrid>
                <a:gridCol w="3808642">
                  <a:extLst>
                    <a:ext uri="{9D8B030D-6E8A-4147-A177-3AD203B41FA5}">
                      <a16:colId xmlns:a16="http://schemas.microsoft.com/office/drawing/2014/main" val="1109550783"/>
                    </a:ext>
                  </a:extLst>
                </a:gridCol>
                <a:gridCol w="4572000">
                  <a:extLst>
                    <a:ext uri="{9D8B030D-6E8A-4147-A177-3AD203B41FA5}">
                      <a16:colId xmlns:a16="http://schemas.microsoft.com/office/drawing/2014/main" val="2138390590"/>
                    </a:ext>
                  </a:extLst>
                </a:gridCol>
                <a:gridCol w="3635460">
                  <a:extLst>
                    <a:ext uri="{9D8B030D-6E8A-4147-A177-3AD203B41FA5}">
                      <a16:colId xmlns:a16="http://schemas.microsoft.com/office/drawing/2014/main" val="214157889"/>
                    </a:ext>
                  </a:extLst>
                </a:gridCol>
              </a:tblGrid>
              <a:tr h="804308">
                <a:tc>
                  <a:txBody>
                    <a:bodyPr/>
                    <a:lstStyle/>
                    <a:p>
                      <a:pPr algn="ctr"/>
                      <a:r>
                        <a:rPr lang="en-US" sz="1600" dirty="0"/>
                        <a:t>Simplify</a:t>
                      </a:r>
                    </a:p>
                  </a:txBody>
                  <a:tcPr/>
                </a:tc>
                <a:tc>
                  <a:txBody>
                    <a:bodyPr/>
                    <a:lstStyle/>
                    <a:p>
                      <a:pPr marL="0" marR="0" lvl="0" indent="0" algn="ctr" defTabSz="489862" rtl="0" eaLnBrk="1" fontAlgn="auto" latinLnBrk="0" hangingPunct="1">
                        <a:lnSpc>
                          <a:spcPct val="100000"/>
                        </a:lnSpc>
                        <a:spcBef>
                          <a:spcPts val="0"/>
                        </a:spcBef>
                        <a:spcAft>
                          <a:spcPts val="0"/>
                        </a:spcAft>
                        <a:buClrTx/>
                        <a:buSzTx/>
                        <a:buFontTx/>
                        <a:buNone/>
                        <a:tabLst/>
                        <a:defRPr/>
                      </a:pPr>
                      <a:r>
                        <a:rPr lang="en-US" sz="1600" dirty="0"/>
                        <a:t>Remove Chartjunk &amp; Maximize Data-Ink Ratio</a:t>
                      </a:r>
                    </a:p>
                    <a:p>
                      <a:pPr algn="ctr"/>
                      <a:endParaRPr lang="en-US" sz="1600" dirty="0"/>
                    </a:p>
                  </a:txBody>
                  <a:tcPr/>
                </a:tc>
                <a:tc>
                  <a:txBody>
                    <a:bodyPr/>
                    <a:lstStyle/>
                    <a:p>
                      <a:pPr marL="285750" indent="-285750" algn="l">
                        <a:buFont typeface="Arial" panose="020B0604020202020204" pitchFamily="34" charset="0"/>
                        <a:buChar char="•"/>
                      </a:pPr>
                      <a:r>
                        <a:rPr lang="en-US" sz="1600" dirty="0"/>
                        <a:t>Keep it clean; Avoid unnecessary icons </a:t>
                      </a:r>
                    </a:p>
                    <a:p>
                      <a:pPr marL="285750" indent="-285750" algn="l">
                        <a:buFont typeface="Arial" panose="020B0604020202020204" pitchFamily="34" charset="0"/>
                        <a:buChar char="•"/>
                      </a:pPr>
                      <a:r>
                        <a:rPr lang="en-US" sz="1600" dirty="0"/>
                        <a:t>Let the data shine; Use the least ink possible while ensuring clarity</a:t>
                      </a:r>
                    </a:p>
                  </a:txBody>
                  <a:tcPr/>
                </a:tc>
                <a:extLst>
                  <a:ext uri="{0D108BD9-81ED-4DB2-BD59-A6C34878D82A}">
                    <a16:rowId xmlns:a16="http://schemas.microsoft.com/office/drawing/2014/main" val="796566826"/>
                  </a:ext>
                </a:extLst>
              </a:tr>
              <a:tr h="804308">
                <a:tc>
                  <a:txBody>
                    <a:bodyPr/>
                    <a:lstStyle/>
                    <a:p>
                      <a:pPr algn="ctr"/>
                      <a:r>
                        <a:rPr lang="en-US" sz="1600" dirty="0"/>
                        <a:t>Be Honest</a:t>
                      </a:r>
                    </a:p>
                  </a:txBody>
                  <a:tcPr/>
                </a:tc>
                <a:tc>
                  <a:txBody>
                    <a:bodyPr/>
                    <a:lstStyle/>
                    <a:p>
                      <a:pPr marL="0" marR="0" lvl="0" indent="0" algn="ctr" defTabSz="489862" rtl="0" eaLnBrk="1" fontAlgn="auto" latinLnBrk="0" hangingPunct="1">
                        <a:lnSpc>
                          <a:spcPct val="100000"/>
                        </a:lnSpc>
                        <a:spcBef>
                          <a:spcPts val="0"/>
                        </a:spcBef>
                        <a:spcAft>
                          <a:spcPts val="0"/>
                        </a:spcAft>
                        <a:buClrTx/>
                        <a:buSzTx/>
                        <a:buFontTx/>
                        <a:buNone/>
                        <a:tabLst/>
                        <a:defRPr/>
                      </a:pPr>
                      <a:r>
                        <a:rPr lang="en-US" sz="1600" dirty="0"/>
                        <a:t>Avoid distorting data &amp; Misleading Scales</a:t>
                      </a:r>
                    </a:p>
                    <a:p>
                      <a:pPr algn="ctr"/>
                      <a:endParaRPr lang="en-US" sz="1600" dirty="0"/>
                    </a:p>
                  </a:txBody>
                  <a:tcPr/>
                </a:tc>
                <a:tc>
                  <a:txBody>
                    <a:bodyPr/>
                    <a:lstStyle/>
                    <a:p>
                      <a:pPr marL="285750" indent="-285750" algn="l">
                        <a:buFont typeface="Arial" panose="020B0604020202020204" pitchFamily="34" charset="0"/>
                        <a:buChar char="•"/>
                      </a:pPr>
                      <a:r>
                        <a:rPr lang="en-US" sz="1600" dirty="0"/>
                        <a:t>Start axes at 0</a:t>
                      </a:r>
                    </a:p>
                    <a:p>
                      <a:pPr marL="285750" indent="-285750" algn="l">
                        <a:buFont typeface="Arial" panose="020B0604020202020204" pitchFamily="34" charset="0"/>
                        <a:buChar char="•"/>
                      </a:pPr>
                      <a:r>
                        <a:rPr lang="en-US" sz="1600" dirty="0"/>
                        <a:t>Maintain proportionality; don’t exaggerate differences</a:t>
                      </a:r>
                    </a:p>
                  </a:txBody>
                  <a:tcPr/>
                </a:tc>
                <a:extLst>
                  <a:ext uri="{0D108BD9-81ED-4DB2-BD59-A6C34878D82A}">
                    <a16:rowId xmlns:a16="http://schemas.microsoft.com/office/drawing/2014/main" val="2640510888"/>
                  </a:ext>
                </a:extLst>
              </a:tr>
              <a:tr h="565994">
                <a:tc>
                  <a:txBody>
                    <a:bodyPr/>
                    <a:lstStyle/>
                    <a:p>
                      <a:pPr marL="0" marR="0" lvl="0" indent="0" algn="ctr" defTabSz="489862" rtl="0" eaLnBrk="1" fontAlgn="auto" latinLnBrk="0" hangingPunct="1">
                        <a:lnSpc>
                          <a:spcPct val="100000"/>
                        </a:lnSpc>
                        <a:spcBef>
                          <a:spcPts val="0"/>
                        </a:spcBef>
                        <a:spcAft>
                          <a:spcPts val="0"/>
                        </a:spcAft>
                        <a:buClrTx/>
                        <a:buSzTx/>
                        <a:buFontTx/>
                        <a:buNone/>
                        <a:tabLst/>
                        <a:defRPr/>
                      </a:pPr>
                      <a:r>
                        <a:rPr lang="en-US" sz="1600" b="1" dirty="0"/>
                        <a:t>Make Comparisons easy</a:t>
                      </a:r>
                    </a:p>
                  </a:txBody>
                  <a:tcPr/>
                </a:tc>
                <a:tc>
                  <a:txBody>
                    <a:bodyPr/>
                    <a:lstStyle/>
                    <a:p>
                      <a:pPr algn="ctr"/>
                      <a:r>
                        <a:rPr lang="en-US" sz="1600" dirty="0"/>
                        <a:t>Use multiple charts instead of overcrowding</a:t>
                      </a:r>
                    </a:p>
                  </a:txBody>
                  <a:tcPr/>
                </a:tc>
                <a:tc>
                  <a:txBody>
                    <a:bodyPr/>
                    <a:lstStyle/>
                    <a:p>
                      <a:pPr marL="285750" indent="-285750" algn="l">
                        <a:buFont typeface="Arial" panose="020B0604020202020204" pitchFamily="34" charset="0"/>
                        <a:buChar char="•"/>
                      </a:pPr>
                      <a:r>
                        <a:rPr lang="en-US" sz="1600" dirty="0"/>
                        <a:t>Maintain consistency across visualizations</a:t>
                      </a:r>
                    </a:p>
                  </a:txBody>
                  <a:tcPr/>
                </a:tc>
                <a:extLst>
                  <a:ext uri="{0D108BD9-81ED-4DB2-BD59-A6C34878D82A}">
                    <a16:rowId xmlns:a16="http://schemas.microsoft.com/office/drawing/2014/main" val="272680367"/>
                  </a:ext>
                </a:extLst>
              </a:tr>
              <a:tr h="565994">
                <a:tc>
                  <a:txBody>
                    <a:bodyPr/>
                    <a:lstStyle/>
                    <a:p>
                      <a:pPr marL="0" marR="0" lvl="0" indent="0" algn="ctr" defTabSz="489862" rtl="0" eaLnBrk="1" fontAlgn="auto" latinLnBrk="0" hangingPunct="1">
                        <a:lnSpc>
                          <a:spcPct val="100000"/>
                        </a:lnSpc>
                        <a:spcBef>
                          <a:spcPts val="0"/>
                        </a:spcBef>
                        <a:spcAft>
                          <a:spcPts val="0"/>
                        </a:spcAft>
                        <a:buClrTx/>
                        <a:buSzTx/>
                        <a:buFontTx/>
                        <a:buNone/>
                        <a:tabLst/>
                        <a:defRPr/>
                      </a:pPr>
                      <a:r>
                        <a:rPr lang="en-US" sz="1600" b="1" dirty="0"/>
                        <a:t>Label Thoughtfully &amp; Integrate Explanations</a:t>
                      </a:r>
                    </a:p>
                  </a:txBody>
                  <a:tcPr/>
                </a:tc>
                <a:tc>
                  <a:txBody>
                    <a:bodyPr/>
                    <a:lstStyle/>
                    <a:p>
                      <a:pPr marL="0" marR="0" lvl="0" indent="0" algn="ctr" defTabSz="489862" rtl="0" eaLnBrk="1" fontAlgn="auto" latinLnBrk="0" hangingPunct="1">
                        <a:lnSpc>
                          <a:spcPct val="100000"/>
                        </a:lnSpc>
                        <a:spcBef>
                          <a:spcPts val="0"/>
                        </a:spcBef>
                        <a:spcAft>
                          <a:spcPts val="0"/>
                        </a:spcAft>
                        <a:buClrTx/>
                        <a:buSzTx/>
                        <a:buFontTx/>
                        <a:buNone/>
                        <a:tabLst/>
                        <a:defRPr/>
                      </a:pPr>
                      <a:r>
                        <a:rPr lang="en-US" sz="1600" dirty="0"/>
                        <a:t>Place labels directly on data (instead of a separable legend)</a:t>
                      </a:r>
                    </a:p>
                  </a:txBody>
                  <a:tcPr/>
                </a:tc>
                <a:tc>
                  <a:txBody>
                    <a:bodyPr/>
                    <a:lstStyle/>
                    <a:p>
                      <a:pPr marL="285750" indent="-285750" algn="l">
                        <a:buFont typeface="Arial" panose="020B0604020202020204" pitchFamily="34" charset="0"/>
                        <a:buChar char="•"/>
                      </a:pPr>
                      <a:r>
                        <a:rPr lang="en-US" sz="1600" dirty="0"/>
                        <a:t>Combine text, graphics, and numbers for seamless storytelling</a:t>
                      </a:r>
                    </a:p>
                  </a:txBody>
                  <a:tcPr/>
                </a:tc>
                <a:extLst>
                  <a:ext uri="{0D108BD9-81ED-4DB2-BD59-A6C34878D82A}">
                    <a16:rowId xmlns:a16="http://schemas.microsoft.com/office/drawing/2014/main" val="3742168668"/>
                  </a:ext>
                </a:extLst>
              </a:tr>
              <a:tr h="565994">
                <a:tc>
                  <a:txBody>
                    <a:bodyPr/>
                    <a:lstStyle/>
                    <a:p>
                      <a:pPr marL="0" marR="0" lvl="0" indent="0" algn="ctr" defTabSz="489862" rtl="0" eaLnBrk="1" fontAlgn="auto" latinLnBrk="0" hangingPunct="1">
                        <a:lnSpc>
                          <a:spcPct val="100000"/>
                        </a:lnSpc>
                        <a:spcBef>
                          <a:spcPts val="0"/>
                        </a:spcBef>
                        <a:spcAft>
                          <a:spcPts val="0"/>
                        </a:spcAft>
                        <a:buClrTx/>
                        <a:buSzTx/>
                        <a:buFontTx/>
                        <a:buNone/>
                        <a:tabLst/>
                        <a:defRPr/>
                      </a:pPr>
                      <a:r>
                        <a:rPr lang="en-US" sz="1600" b="1" dirty="0"/>
                        <a:t>Show Context &amp; Meaning</a:t>
                      </a:r>
                    </a:p>
                    <a:p>
                      <a:pPr algn="ctr"/>
                      <a:endParaRPr lang="en-US" sz="1600" dirty="0"/>
                    </a:p>
                  </a:txBody>
                  <a:tcPr/>
                </a:tc>
                <a:tc>
                  <a:txBody>
                    <a:bodyPr/>
                    <a:lstStyle/>
                    <a:p>
                      <a:pPr marL="0" marR="0" lvl="0" indent="0" algn="ctr" defTabSz="489862" rtl="0" eaLnBrk="1" fontAlgn="auto" latinLnBrk="0" hangingPunct="1">
                        <a:lnSpc>
                          <a:spcPct val="100000"/>
                        </a:lnSpc>
                        <a:spcBef>
                          <a:spcPts val="0"/>
                        </a:spcBef>
                        <a:spcAft>
                          <a:spcPts val="0"/>
                        </a:spcAft>
                        <a:buClrTx/>
                        <a:buSzTx/>
                        <a:buFontTx/>
                        <a:buNone/>
                        <a:tabLst/>
                        <a:defRPr/>
                      </a:pPr>
                      <a:r>
                        <a:rPr lang="en-US" sz="1600" dirty="0"/>
                        <a:t>Highlight important trends while avoiding unnecessary clutter</a:t>
                      </a:r>
                    </a:p>
                  </a:txBody>
                  <a:tcPr/>
                </a:tc>
                <a:tc>
                  <a:txBody>
                    <a:bodyPr/>
                    <a:lstStyle/>
                    <a:p>
                      <a:pPr marL="285750" indent="-285750" algn="l">
                        <a:buFont typeface="Arial" panose="020B0604020202020204" pitchFamily="34" charset="0"/>
                        <a:buChar char="•"/>
                      </a:pPr>
                      <a:r>
                        <a:rPr lang="en-US" sz="1600" dirty="0"/>
                        <a:t>Include reference points, baselines, and annotations </a:t>
                      </a:r>
                    </a:p>
                  </a:txBody>
                  <a:tcPr/>
                </a:tc>
                <a:extLst>
                  <a:ext uri="{0D108BD9-81ED-4DB2-BD59-A6C34878D82A}">
                    <a16:rowId xmlns:a16="http://schemas.microsoft.com/office/drawing/2014/main" val="1382211864"/>
                  </a:ext>
                </a:extLst>
              </a:tr>
              <a:tr h="362435">
                <a:tc>
                  <a:txBody>
                    <a:bodyPr/>
                    <a:lstStyle/>
                    <a:p>
                      <a:pPr marL="0" marR="0" lvl="0" indent="0" algn="ctr" defTabSz="489862" rtl="0" eaLnBrk="1" fontAlgn="auto" latinLnBrk="0" hangingPunct="1">
                        <a:lnSpc>
                          <a:spcPct val="100000"/>
                        </a:lnSpc>
                        <a:spcBef>
                          <a:spcPts val="0"/>
                        </a:spcBef>
                        <a:spcAft>
                          <a:spcPts val="0"/>
                        </a:spcAft>
                        <a:buClrTx/>
                        <a:buSzTx/>
                        <a:buFontTx/>
                        <a:buNone/>
                        <a:tabLst/>
                        <a:defRPr/>
                      </a:pPr>
                      <a:r>
                        <a:rPr lang="en-US" sz="1600" b="1" dirty="0"/>
                        <a:t>Choose the Right Visualization for the Data</a:t>
                      </a:r>
                    </a:p>
                  </a:txBody>
                  <a:tcPr/>
                </a:tc>
                <a:tc>
                  <a:txBody>
                    <a:bodyPr/>
                    <a:lstStyle/>
                    <a:p>
                      <a:pPr marL="0" marR="0" lvl="0" indent="0" algn="ctr" defTabSz="489862" rtl="0" eaLnBrk="1" fontAlgn="auto" latinLnBrk="0" hangingPunct="1">
                        <a:lnSpc>
                          <a:spcPct val="100000"/>
                        </a:lnSpc>
                        <a:spcBef>
                          <a:spcPts val="0"/>
                        </a:spcBef>
                        <a:spcAft>
                          <a:spcPts val="0"/>
                        </a:spcAft>
                        <a:buClrTx/>
                        <a:buSzTx/>
                        <a:buFontTx/>
                        <a:buNone/>
                        <a:tabLst/>
                        <a:defRPr/>
                      </a:pPr>
                      <a:r>
                        <a:rPr lang="en-US" sz="1600" dirty="0"/>
                        <a:t>Clarity &gt;&gt;&gt; novelty</a:t>
                      </a:r>
                    </a:p>
                  </a:txBody>
                  <a:tcPr/>
                </a:tc>
                <a:tc>
                  <a:txBody>
                    <a:bodyPr/>
                    <a:lstStyle/>
                    <a:p>
                      <a:pPr marL="285750" indent="-285750" algn="l">
                        <a:buFont typeface="Arial" panose="020B0604020202020204" pitchFamily="34" charset="0"/>
                        <a:buChar char="•"/>
                      </a:pPr>
                      <a:r>
                        <a:rPr lang="en-US" sz="1600" dirty="0"/>
                        <a:t>Use the correct graph type</a:t>
                      </a:r>
                    </a:p>
                  </a:txBody>
                  <a:tcPr/>
                </a:tc>
                <a:extLst>
                  <a:ext uri="{0D108BD9-81ED-4DB2-BD59-A6C34878D82A}">
                    <a16:rowId xmlns:a16="http://schemas.microsoft.com/office/drawing/2014/main" val="2629372671"/>
                  </a:ext>
                </a:extLst>
              </a:tr>
            </a:tbl>
          </a:graphicData>
        </a:graphic>
      </p:graphicFrame>
    </p:spTree>
    <p:extLst>
      <p:ext uri="{BB962C8B-B14F-4D97-AF65-F5344CB8AC3E}">
        <p14:creationId xmlns:p14="http://schemas.microsoft.com/office/powerpoint/2010/main" val="3072896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416853-4C3B-C21B-654E-3650B570030E}"/>
              </a:ext>
            </a:extLst>
          </p:cNvPr>
          <p:cNvSpPr>
            <a:spLocks noGrp="1"/>
          </p:cNvSpPr>
          <p:nvPr>
            <p:ph type="body" sz="quarter" idx="12"/>
          </p:nvPr>
        </p:nvSpPr>
        <p:spPr/>
        <p:txBody>
          <a:bodyPr/>
          <a:lstStyle/>
          <a:p>
            <a:r>
              <a:rPr lang="en-US" dirty="0"/>
              <a:t>Practical Visualization</a:t>
            </a:r>
          </a:p>
        </p:txBody>
      </p:sp>
      <p:sp>
        <p:nvSpPr>
          <p:cNvPr id="4" name="Title 1">
            <a:extLst>
              <a:ext uri="{FF2B5EF4-FFF2-40B4-BE49-F238E27FC236}">
                <a16:creationId xmlns:a16="http://schemas.microsoft.com/office/drawing/2014/main" id="{05851D98-3969-7C97-6C93-6259D79454E2}"/>
              </a:ext>
            </a:extLst>
          </p:cNvPr>
          <p:cNvSpPr txBox="1">
            <a:spLocks/>
          </p:cNvSpPr>
          <p:nvPr/>
        </p:nvSpPr>
        <p:spPr>
          <a:xfrm>
            <a:off x="914398" y="628792"/>
            <a:ext cx="3849210" cy="1325563"/>
          </a:xfrm>
          <a:prstGeom prst="rect">
            <a:avLst/>
          </a:prstGeom>
        </p:spPr>
        <p:txBody>
          <a:bodyPr>
            <a:normAutofit/>
          </a:bodyPr>
          <a:lstStyle>
            <a:lvl1pPr algn="l" defTabSz="489862" rtl="0" eaLnBrk="1" latinLnBrk="0" hangingPunct="1">
              <a:lnSpc>
                <a:spcPct val="90000"/>
              </a:lnSpc>
              <a:spcBef>
                <a:spcPct val="0"/>
              </a:spcBef>
              <a:buNone/>
              <a:defRPr sz="2357" b="0" i="0" kern="1200">
                <a:solidFill>
                  <a:schemeClr val="tx1"/>
                </a:solidFill>
                <a:latin typeface="Source Sans Pro Light" panose="020B0403030403020204" pitchFamily="34" charset="0"/>
                <a:ea typeface="+mj-ea"/>
                <a:cs typeface="+mj-cs"/>
              </a:defRPr>
            </a:lvl1pPr>
          </a:lstStyle>
          <a:p>
            <a:r>
              <a:rPr lang="en-US" sz="2800" b="1" dirty="0"/>
              <a:t>Data-Ink Ratio Checklist</a:t>
            </a:r>
          </a:p>
        </p:txBody>
      </p:sp>
      <p:sp>
        <p:nvSpPr>
          <p:cNvPr id="5" name="Content Placeholder 2">
            <a:extLst>
              <a:ext uri="{FF2B5EF4-FFF2-40B4-BE49-F238E27FC236}">
                <a16:creationId xmlns:a16="http://schemas.microsoft.com/office/drawing/2014/main" id="{CB2849DB-B3CA-E471-D6F4-501E8C128459}"/>
              </a:ext>
            </a:extLst>
          </p:cNvPr>
          <p:cNvSpPr txBox="1">
            <a:spLocks/>
          </p:cNvSpPr>
          <p:nvPr/>
        </p:nvSpPr>
        <p:spPr>
          <a:xfrm>
            <a:off x="1005084" y="1516048"/>
            <a:ext cx="3982552" cy="4351339"/>
          </a:xfrm>
          <a:prstGeom prst="rect">
            <a:avLst/>
          </a:prstGeom>
        </p:spPr>
        <p:txBody>
          <a:bodyPr>
            <a:normAutofit/>
          </a:bodyPr>
          <a:lstStyle>
            <a:lvl1pPr marL="122465" indent="-122465" algn="l" defTabSz="489862" rtl="0" eaLnBrk="1" latinLnBrk="0" hangingPunct="1">
              <a:lnSpc>
                <a:spcPct val="90000"/>
              </a:lnSpc>
              <a:spcBef>
                <a:spcPts val="536"/>
              </a:spcBef>
              <a:buFont typeface="Arial" panose="020B0604020202020204" pitchFamily="34" charset="0"/>
              <a:buChar char="•"/>
              <a:defRPr sz="1500" b="0" i="0" kern="1200">
                <a:solidFill>
                  <a:schemeClr val="tx1"/>
                </a:solidFill>
                <a:latin typeface="Source Sans Pro" panose="020B0503030403020204" pitchFamily="34" charset="0"/>
                <a:ea typeface="+mn-ea"/>
                <a:cs typeface="+mn-cs"/>
              </a:defRPr>
            </a:lvl1pPr>
            <a:lvl2pPr marL="367396" indent="-122465" algn="l" defTabSz="489862" rtl="0" eaLnBrk="1" latinLnBrk="0" hangingPunct="1">
              <a:lnSpc>
                <a:spcPct val="90000"/>
              </a:lnSpc>
              <a:spcBef>
                <a:spcPts val="268"/>
              </a:spcBef>
              <a:buFont typeface="Arial" panose="020B0604020202020204" pitchFamily="34" charset="0"/>
              <a:buChar char="•"/>
              <a:defRPr sz="1285" b="0" i="0" kern="1200">
                <a:solidFill>
                  <a:schemeClr val="tx1"/>
                </a:solidFill>
                <a:latin typeface="Source Sans Pro" panose="020B0503030403020204" pitchFamily="34" charset="0"/>
                <a:ea typeface="+mn-ea"/>
                <a:cs typeface="+mn-cs"/>
              </a:defRPr>
            </a:lvl2pPr>
            <a:lvl3pPr marL="612327" indent="-122465" algn="l" defTabSz="489862" rtl="0" eaLnBrk="1" latinLnBrk="0" hangingPunct="1">
              <a:lnSpc>
                <a:spcPct val="90000"/>
              </a:lnSpc>
              <a:spcBef>
                <a:spcPts val="268"/>
              </a:spcBef>
              <a:buFont typeface="Arial" panose="020B0604020202020204" pitchFamily="34" charset="0"/>
              <a:buChar char="•"/>
              <a:defRPr sz="1072" b="0" i="0" kern="1200">
                <a:solidFill>
                  <a:schemeClr val="tx1"/>
                </a:solidFill>
                <a:latin typeface="Source Sans Pro" panose="020B0503030403020204" pitchFamily="34" charset="0"/>
                <a:ea typeface="+mn-ea"/>
                <a:cs typeface="+mn-cs"/>
              </a:defRPr>
            </a:lvl3pPr>
            <a:lvl4pPr marL="857259" indent="-122465" algn="l" defTabSz="489862" rtl="0" eaLnBrk="1" latinLnBrk="0" hangingPunct="1">
              <a:lnSpc>
                <a:spcPct val="90000"/>
              </a:lnSpc>
              <a:spcBef>
                <a:spcPts val="268"/>
              </a:spcBef>
              <a:buFont typeface="Arial" panose="020B0604020202020204" pitchFamily="34" charset="0"/>
              <a:buChar char="•"/>
              <a:defRPr sz="964" b="0" i="0" kern="1200">
                <a:solidFill>
                  <a:schemeClr val="tx1"/>
                </a:solidFill>
                <a:latin typeface="Source Sans Pro" panose="020B0503030403020204" pitchFamily="34" charset="0"/>
                <a:ea typeface="+mn-ea"/>
                <a:cs typeface="+mn-cs"/>
              </a:defRPr>
            </a:lvl4pPr>
            <a:lvl5pPr marL="1102190" indent="-122465" algn="l" defTabSz="489862" rtl="0" eaLnBrk="1" latinLnBrk="0" hangingPunct="1">
              <a:lnSpc>
                <a:spcPct val="90000"/>
              </a:lnSpc>
              <a:spcBef>
                <a:spcPts val="268"/>
              </a:spcBef>
              <a:buFont typeface="Arial" panose="020B0604020202020204" pitchFamily="34" charset="0"/>
              <a:buChar char="•"/>
              <a:defRPr sz="964" b="0" i="0" kern="1200">
                <a:solidFill>
                  <a:schemeClr val="tx1"/>
                </a:solidFill>
                <a:latin typeface="Source Sans Pro" panose="020B0503030403020204" pitchFamily="34" charset="0"/>
                <a:ea typeface="+mn-ea"/>
                <a:cs typeface="+mn-cs"/>
              </a:defRPr>
            </a:lvl5pPr>
            <a:lvl6pPr marL="1347121"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6pPr>
            <a:lvl7pPr marL="1592052"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7pPr>
            <a:lvl8pPr marL="1836983"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8pPr>
            <a:lvl9pPr marL="2081915"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9pPr>
          </a:lstStyle>
          <a:p>
            <a:r>
              <a:rPr lang="en-US" sz="2000" dirty="0"/>
              <a:t>SHOW THE DATA</a:t>
            </a:r>
          </a:p>
          <a:p>
            <a:endParaRPr lang="en-US" sz="2000" dirty="0"/>
          </a:p>
          <a:p>
            <a:r>
              <a:rPr lang="en-US" sz="2000" dirty="0"/>
              <a:t>Minimize gridlines, borders, and background decorations</a:t>
            </a:r>
          </a:p>
          <a:p>
            <a:endParaRPr lang="en-US" sz="2000" dirty="0"/>
          </a:p>
          <a:p>
            <a:r>
              <a:rPr lang="en-US" sz="2000" dirty="0"/>
              <a:t>Avoid 3D effects</a:t>
            </a:r>
          </a:p>
          <a:p>
            <a:endParaRPr lang="en-US" sz="2000" dirty="0"/>
          </a:p>
          <a:p>
            <a:r>
              <a:rPr lang="en-US" sz="2000" dirty="0"/>
              <a:t>Directly label data when possible</a:t>
            </a:r>
          </a:p>
          <a:p>
            <a:endParaRPr lang="en-US" sz="2000" dirty="0"/>
          </a:p>
          <a:p>
            <a:r>
              <a:rPr lang="en-US" sz="2000" dirty="0"/>
              <a:t>Reduce Cognitive Load</a:t>
            </a:r>
          </a:p>
          <a:p>
            <a:endParaRPr lang="en-US" sz="2000" dirty="0"/>
          </a:p>
          <a:p>
            <a:endParaRPr lang="en-US" sz="2000" dirty="0"/>
          </a:p>
          <a:p>
            <a:pPr marL="0" indent="0">
              <a:buNone/>
            </a:pPr>
            <a:endParaRPr lang="en-US" sz="2000" dirty="0"/>
          </a:p>
        </p:txBody>
      </p:sp>
      <p:sp>
        <p:nvSpPr>
          <p:cNvPr id="6" name="Title 1">
            <a:extLst>
              <a:ext uri="{FF2B5EF4-FFF2-40B4-BE49-F238E27FC236}">
                <a16:creationId xmlns:a16="http://schemas.microsoft.com/office/drawing/2014/main" id="{A6FB75A2-9E19-3C53-B184-5128E284AB4D}"/>
              </a:ext>
            </a:extLst>
          </p:cNvPr>
          <p:cNvSpPr txBox="1">
            <a:spLocks/>
          </p:cNvSpPr>
          <p:nvPr/>
        </p:nvSpPr>
        <p:spPr>
          <a:xfrm>
            <a:off x="5678141" y="190485"/>
            <a:ext cx="3734170" cy="1325563"/>
          </a:xfrm>
          <a:prstGeom prst="rect">
            <a:avLst/>
          </a:prstGeom>
        </p:spPr>
        <p:txBody>
          <a:bodyPr vert="horz" lIns="91440" tIns="45720" rIns="91440" bIns="45720" rtlCol="0" anchor="ctr">
            <a:normAutofit/>
          </a:bodyPr>
          <a:lstStyle>
            <a:lvl1pPr algn="l" defTabSz="489862" rtl="0" eaLnBrk="1" latinLnBrk="0" hangingPunct="1">
              <a:lnSpc>
                <a:spcPct val="90000"/>
              </a:lnSpc>
              <a:spcBef>
                <a:spcPct val="0"/>
              </a:spcBef>
              <a:buNone/>
              <a:defRPr sz="2357" b="0" i="0" kern="1200">
                <a:solidFill>
                  <a:schemeClr val="tx1"/>
                </a:solidFill>
                <a:latin typeface="Source Sans Pro Light" panose="020B0403030403020204" pitchFamily="34" charset="0"/>
                <a:ea typeface="+mj-ea"/>
                <a:cs typeface="+mj-cs"/>
              </a:defRPr>
            </a:lvl1pPr>
          </a:lstStyle>
          <a:p>
            <a:r>
              <a:rPr lang="en-US" sz="2800" b="1" dirty="0"/>
              <a:t>Color Is Not Decoration</a:t>
            </a:r>
          </a:p>
        </p:txBody>
      </p:sp>
      <p:sp>
        <p:nvSpPr>
          <p:cNvPr id="7" name="Content Placeholder 2">
            <a:extLst>
              <a:ext uri="{FF2B5EF4-FFF2-40B4-BE49-F238E27FC236}">
                <a16:creationId xmlns:a16="http://schemas.microsoft.com/office/drawing/2014/main" id="{38BBB43D-6758-C824-372C-4E83BD2374A7}"/>
              </a:ext>
            </a:extLst>
          </p:cNvPr>
          <p:cNvSpPr txBox="1">
            <a:spLocks/>
          </p:cNvSpPr>
          <p:nvPr/>
        </p:nvSpPr>
        <p:spPr>
          <a:xfrm>
            <a:off x="5750896" y="1465064"/>
            <a:ext cx="5803795" cy="4351339"/>
          </a:xfrm>
          <a:prstGeom prst="rect">
            <a:avLst/>
          </a:prstGeom>
        </p:spPr>
        <p:txBody>
          <a:bodyPr vert="horz" lIns="91440" tIns="45720" rIns="91440" bIns="45720" rtlCol="0">
            <a:normAutofit/>
          </a:bodyPr>
          <a:lstStyle>
            <a:lvl1pPr marL="122465" indent="-122465" algn="l" defTabSz="489862" rtl="0" eaLnBrk="1" latinLnBrk="0" hangingPunct="1">
              <a:lnSpc>
                <a:spcPct val="90000"/>
              </a:lnSpc>
              <a:spcBef>
                <a:spcPts val="536"/>
              </a:spcBef>
              <a:buFont typeface="Arial" panose="020B0604020202020204" pitchFamily="34" charset="0"/>
              <a:buChar char="•"/>
              <a:defRPr sz="1500" b="0" i="0" kern="1200">
                <a:solidFill>
                  <a:schemeClr val="tx1"/>
                </a:solidFill>
                <a:latin typeface="Source Sans Pro" panose="020B0503030403020204" pitchFamily="34" charset="0"/>
                <a:ea typeface="+mn-ea"/>
                <a:cs typeface="+mn-cs"/>
              </a:defRPr>
            </a:lvl1pPr>
            <a:lvl2pPr marL="367396" indent="-122465" algn="l" defTabSz="489862" rtl="0" eaLnBrk="1" latinLnBrk="0" hangingPunct="1">
              <a:lnSpc>
                <a:spcPct val="90000"/>
              </a:lnSpc>
              <a:spcBef>
                <a:spcPts val="268"/>
              </a:spcBef>
              <a:buFont typeface="Arial" panose="020B0604020202020204" pitchFamily="34" charset="0"/>
              <a:buChar char="•"/>
              <a:defRPr sz="1285" b="0" i="0" kern="1200">
                <a:solidFill>
                  <a:schemeClr val="tx1"/>
                </a:solidFill>
                <a:latin typeface="Source Sans Pro" panose="020B0503030403020204" pitchFamily="34" charset="0"/>
                <a:ea typeface="+mn-ea"/>
                <a:cs typeface="+mn-cs"/>
              </a:defRPr>
            </a:lvl2pPr>
            <a:lvl3pPr marL="612327" indent="-122465" algn="l" defTabSz="489862" rtl="0" eaLnBrk="1" latinLnBrk="0" hangingPunct="1">
              <a:lnSpc>
                <a:spcPct val="90000"/>
              </a:lnSpc>
              <a:spcBef>
                <a:spcPts val="268"/>
              </a:spcBef>
              <a:buFont typeface="Arial" panose="020B0604020202020204" pitchFamily="34" charset="0"/>
              <a:buChar char="•"/>
              <a:defRPr sz="1072" b="0" i="0" kern="1200">
                <a:solidFill>
                  <a:schemeClr val="tx1"/>
                </a:solidFill>
                <a:latin typeface="Source Sans Pro" panose="020B0503030403020204" pitchFamily="34" charset="0"/>
                <a:ea typeface="+mn-ea"/>
                <a:cs typeface="+mn-cs"/>
              </a:defRPr>
            </a:lvl3pPr>
            <a:lvl4pPr marL="857259" indent="-122465" algn="l" defTabSz="489862" rtl="0" eaLnBrk="1" latinLnBrk="0" hangingPunct="1">
              <a:lnSpc>
                <a:spcPct val="90000"/>
              </a:lnSpc>
              <a:spcBef>
                <a:spcPts val="268"/>
              </a:spcBef>
              <a:buFont typeface="Arial" panose="020B0604020202020204" pitchFamily="34" charset="0"/>
              <a:buChar char="•"/>
              <a:defRPr sz="964" b="0" i="0" kern="1200">
                <a:solidFill>
                  <a:schemeClr val="tx1"/>
                </a:solidFill>
                <a:latin typeface="Source Sans Pro" panose="020B0503030403020204" pitchFamily="34" charset="0"/>
                <a:ea typeface="+mn-ea"/>
                <a:cs typeface="+mn-cs"/>
              </a:defRPr>
            </a:lvl4pPr>
            <a:lvl5pPr marL="1102190" indent="-122465" algn="l" defTabSz="489862" rtl="0" eaLnBrk="1" latinLnBrk="0" hangingPunct="1">
              <a:lnSpc>
                <a:spcPct val="90000"/>
              </a:lnSpc>
              <a:spcBef>
                <a:spcPts val="268"/>
              </a:spcBef>
              <a:buFont typeface="Arial" panose="020B0604020202020204" pitchFamily="34" charset="0"/>
              <a:buChar char="•"/>
              <a:defRPr sz="964" b="0" i="0" kern="1200">
                <a:solidFill>
                  <a:schemeClr val="tx1"/>
                </a:solidFill>
                <a:latin typeface="Source Sans Pro" panose="020B0503030403020204" pitchFamily="34" charset="0"/>
                <a:ea typeface="+mn-ea"/>
                <a:cs typeface="+mn-cs"/>
              </a:defRPr>
            </a:lvl5pPr>
            <a:lvl6pPr marL="1347121"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6pPr>
            <a:lvl7pPr marL="1592052"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7pPr>
            <a:lvl8pPr marL="1836983"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8pPr>
            <a:lvl9pPr marL="2081915" indent="-122465" algn="l" defTabSz="489862" rtl="0" eaLnBrk="1" latinLnBrk="0" hangingPunct="1">
              <a:lnSpc>
                <a:spcPct val="90000"/>
              </a:lnSpc>
              <a:spcBef>
                <a:spcPts val="268"/>
              </a:spcBef>
              <a:buFont typeface="Arial" panose="020B0604020202020204" pitchFamily="34" charset="0"/>
              <a:buChar char="•"/>
              <a:defRPr sz="964" kern="1200">
                <a:solidFill>
                  <a:schemeClr val="tx1"/>
                </a:solidFill>
                <a:latin typeface="+mn-lt"/>
                <a:ea typeface="+mn-ea"/>
                <a:cs typeface="+mn-cs"/>
              </a:defRPr>
            </a:lvl9pPr>
          </a:lstStyle>
          <a:p>
            <a:r>
              <a:rPr lang="en-US" sz="2000" dirty="0"/>
              <a:t>Use color intentionally: categorical vs. sequential</a:t>
            </a:r>
          </a:p>
          <a:p>
            <a:endParaRPr lang="en-US" sz="2000" dirty="0"/>
          </a:p>
          <a:p>
            <a:r>
              <a:rPr lang="en-US" sz="2000" dirty="0"/>
              <a:t>Avoid red-green combinations for accessibility; use colorblind-safe palettes</a:t>
            </a:r>
          </a:p>
          <a:p>
            <a:pPr marL="0" indent="0">
              <a:buNone/>
            </a:pPr>
            <a:endParaRPr lang="en-US" sz="2000" dirty="0"/>
          </a:p>
          <a:p>
            <a:r>
              <a:rPr lang="en-US" sz="2000" dirty="0"/>
              <a:t>Don't use too many colors: </a:t>
            </a:r>
            <a:r>
              <a:rPr lang="en-US" sz="2000" b="1" dirty="0"/>
              <a:t>clarity &gt; variety</a:t>
            </a:r>
          </a:p>
        </p:txBody>
      </p:sp>
      <p:cxnSp>
        <p:nvCxnSpPr>
          <p:cNvPr id="8" name="Straight Connector 7">
            <a:extLst>
              <a:ext uri="{FF2B5EF4-FFF2-40B4-BE49-F238E27FC236}">
                <a16:creationId xmlns:a16="http://schemas.microsoft.com/office/drawing/2014/main" id="{2648877C-9588-6A71-BDE8-858CAB0BC00C}"/>
              </a:ext>
            </a:extLst>
          </p:cNvPr>
          <p:cNvCxnSpPr/>
          <p:nvPr/>
        </p:nvCxnSpPr>
        <p:spPr>
          <a:xfrm>
            <a:off x="1482571" y="1313895"/>
            <a:ext cx="754601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FAFA7B0-D6F2-C549-01DA-D04828EEF945}"/>
              </a:ext>
            </a:extLst>
          </p:cNvPr>
          <p:cNvSpPr txBox="1"/>
          <p:nvPr/>
        </p:nvSpPr>
        <p:spPr>
          <a:xfrm>
            <a:off x="76310" y="6422569"/>
            <a:ext cx="4500463" cy="369332"/>
          </a:xfrm>
          <a:prstGeom prst="rect">
            <a:avLst/>
          </a:prstGeom>
          <a:noFill/>
        </p:spPr>
        <p:txBody>
          <a:bodyPr wrap="none" rtlCol="0">
            <a:spAutoFit/>
          </a:bodyPr>
          <a:lstStyle/>
          <a:p>
            <a:r>
              <a:rPr lang="en-US" dirty="0">
                <a:hlinkClick r:id="rId3"/>
              </a:rPr>
              <a:t>The Visual Display of Quantitative Information</a:t>
            </a:r>
            <a:endParaRPr lang="en-US" dirty="0"/>
          </a:p>
        </p:txBody>
      </p:sp>
      <p:sp>
        <p:nvSpPr>
          <p:cNvPr id="13" name="TextBox 12">
            <a:extLst>
              <a:ext uri="{FF2B5EF4-FFF2-40B4-BE49-F238E27FC236}">
                <a16:creationId xmlns:a16="http://schemas.microsoft.com/office/drawing/2014/main" id="{EAE31427-0AF7-C54B-97E0-8471A40DD42A}"/>
              </a:ext>
            </a:extLst>
          </p:cNvPr>
          <p:cNvSpPr txBox="1"/>
          <p:nvPr/>
        </p:nvSpPr>
        <p:spPr>
          <a:xfrm>
            <a:off x="668230" y="5191463"/>
            <a:ext cx="10886461" cy="1231106"/>
          </a:xfrm>
          <a:prstGeom prst="rect">
            <a:avLst/>
          </a:prstGeom>
          <a:noFill/>
        </p:spPr>
        <p:txBody>
          <a:bodyPr wrap="square" rtlCol="0">
            <a:spAutoFit/>
          </a:bodyPr>
          <a:lstStyle/>
          <a:p>
            <a:r>
              <a:rPr lang="en-US" sz="2800" kern="100" dirty="0">
                <a:effectLst/>
                <a:latin typeface="Aptos" panose="020B0004020202020204" pitchFamily="34" charset="0"/>
                <a:ea typeface="Aptos" panose="020B0004020202020204" pitchFamily="34" charset="0"/>
                <a:cs typeface="Times New Roman" panose="02020603050405020304" pitchFamily="18" charset="0"/>
              </a:rPr>
              <a:t>“Graphical excellence is what gives to the viewer the greatest number of ideas in the shortest time with the least ink in the smallest space.”</a:t>
            </a:r>
          </a:p>
          <a:p>
            <a:endParaRPr lang="en-US" dirty="0"/>
          </a:p>
        </p:txBody>
      </p:sp>
    </p:spTree>
    <p:extLst>
      <p:ext uri="{BB962C8B-B14F-4D97-AF65-F5344CB8AC3E}">
        <p14:creationId xmlns:p14="http://schemas.microsoft.com/office/powerpoint/2010/main" val="2007401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E38BE5-7BB0-331E-A396-DE1B834CE80B}"/>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61522D4A-6341-8EED-C19E-A50ABD9ED3A2}"/>
              </a:ext>
            </a:extLst>
          </p:cNvPr>
          <p:cNvSpPr>
            <a:spLocks noGrp="1"/>
          </p:cNvSpPr>
          <p:nvPr>
            <p:ph type="body" sz="quarter" idx="14"/>
          </p:nvPr>
        </p:nvSpPr>
        <p:spPr/>
        <p:txBody>
          <a:bodyPr/>
          <a:lstStyle/>
          <a:p>
            <a:endParaRPr lang="en-US" dirty="0"/>
          </a:p>
          <a:p>
            <a:r>
              <a:rPr lang="en-US" dirty="0"/>
              <a:t>	</a:t>
            </a:r>
          </a:p>
        </p:txBody>
      </p:sp>
      <p:pic>
        <p:nvPicPr>
          <p:cNvPr id="9" name="Picture 8" descr="A graph of a bar graph&#10;&#10;AI-generated content may be incorrect.">
            <a:extLst>
              <a:ext uri="{FF2B5EF4-FFF2-40B4-BE49-F238E27FC236}">
                <a16:creationId xmlns:a16="http://schemas.microsoft.com/office/drawing/2014/main" id="{221CDD32-D5A5-1BFD-B525-1D7E04CEEF72}"/>
              </a:ext>
            </a:extLst>
          </p:cNvPr>
          <p:cNvPicPr>
            <a:picLocks noChangeAspect="1"/>
          </p:cNvPicPr>
          <p:nvPr/>
        </p:nvPicPr>
        <p:blipFill>
          <a:blip r:embed="rId3"/>
          <a:stretch>
            <a:fillRect/>
          </a:stretch>
        </p:blipFill>
        <p:spPr>
          <a:xfrm>
            <a:off x="227779" y="158699"/>
            <a:ext cx="7974112" cy="5764536"/>
          </a:xfrm>
          <a:prstGeom prst="rect">
            <a:avLst/>
          </a:prstGeom>
        </p:spPr>
      </p:pic>
      <p:sp>
        <p:nvSpPr>
          <p:cNvPr id="11" name="TextBox 10">
            <a:extLst>
              <a:ext uri="{FF2B5EF4-FFF2-40B4-BE49-F238E27FC236}">
                <a16:creationId xmlns:a16="http://schemas.microsoft.com/office/drawing/2014/main" id="{A0185B9E-73C7-5A52-0D98-E6592CC780B0}"/>
              </a:ext>
            </a:extLst>
          </p:cNvPr>
          <p:cNvSpPr txBox="1"/>
          <p:nvPr/>
        </p:nvSpPr>
        <p:spPr>
          <a:xfrm>
            <a:off x="8000179" y="3763710"/>
            <a:ext cx="3833091" cy="2031325"/>
          </a:xfrm>
          <a:prstGeom prst="rect">
            <a:avLst/>
          </a:prstGeom>
          <a:noFill/>
        </p:spPr>
        <p:txBody>
          <a:bodyPr wrap="square">
            <a:spAutoFit/>
          </a:bodyPr>
          <a:lstStyle/>
          <a:p>
            <a:pPr marL="285750" indent="-285750">
              <a:buFont typeface="Arial" panose="020B0604020202020204" pitchFamily="34" charset="0"/>
              <a:buChar char="•"/>
            </a:pPr>
            <a:r>
              <a:rPr lang="en-US" b="1" dirty="0"/>
              <a:t>High data‑ink ratio</a:t>
            </a:r>
            <a:r>
              <a:rPr lang="en-US" dirty="0"/>
              <a:t>: nearly all ink encodes data.</a:t>
            </a:r>
          </a:p>
          <a:p>
            <a:pPr marL="285750" indent="-285750">
              <a:buFont typeface="Arial" panose="020B0604020202020204" pitchFamily="34" charset="0"/>
              <a:buChar char="•"/>
            </a:pPr>
            <a:r>
              <a:rPr lang="en-US" b="1" dirty="0"/>
              <a:t>No chartjunk</a:t>
            </a:r>
            <a:r>
              <a:rPr lang="en-US" dirty="0"/>
              <a:t>: viewer sees the trend immediately.</a:t>
            </a:r>
          </a:p>
          <a:p>
            <a:pPr marL="285750" indent="-285750">
              <a:buFont typeface="Arial" panose="020B0604020202020204" pitchFamily="34" charset="0"/>
              <a:buChar char="•"/>
            </a:pPr>
            <a:r>
              <a:rPr lang="en-US" b="1" dirty="0"/>
              <a:t>Economy of annotation</a:t>
            </a:r>
            <a:r>
              <a:rPr lang="en-US" dirty="0"/>
              <a:t>: axis labels alone are enough; numbers can be read off the scale.</a:t>
            </a:r>
          </a:p>
        </p:txBody>
      </p:sp>
      <p:sp>
        <p:nvSpPr>
          <p:cNvPr id="14" name="Rectangle 13">
            <a:extLst>
              <a:ext uri="{FF2B5EF4-FFF2-40B4-BE49-F238E27FC236}">
                <a16:creationId xmlns:a16="http://schemas.microsoft.com/office/drawing/2014/main" id="{A3005D12-E6B1-47A7-F96E-C1ECAACEA553}"/>
              </a:ext>
            </a:extLst>
          </p:cNvPr>
          <p:cNvSpPr/>
          <p:nvPr/>
        </p:nvSpPr>
        <p:spPr>
          <a:xfrm>
            <a:off x="227779" y="3269673"/>
            <a:ext cx="11605491" cy="2780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535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A1C2D-2B80-81C8-BEFC-A568F681D63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6EF29CC-B37D-D553-B675-A7986340920B}"/>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6AE6D8B3-9283-DB7D-9E2B-20B9C0CA6BCB}"/>
              </a:ext>
            </a:extLst>
          </p:cNvPr>
          <p:cNvSpPr>
            <a:spLocks noGrp="1"/>
          </p:cNvSpPr>
          <p:nvPr>
            <p:ph type="body" sz="quarter" idx="14"/>
          </p:nvPr>
        </p:nvSpPr>
        <p:spPr/>
        <p:txBody>
          <a:bodyPr/>
          <a:lstStyle/>
          <a:p>
            <a:endParaRPr lang="en-US" dirty="0"/>
          </a:p>
          <a:p>
            <a:r>
              <a:rPr lang="en-US" dirty="0"/>
              <a:t>	</a:t>
            </a:r>
          </a:p>
        </p:txBody>
      </p:sp>
      <p:pic>
        <p:nvPicPr>
          <p:cNvPr id="9" name="Picture 8" descr="A graph of a bar graph&#10;&#10;AI-generated content may be incorrect.">
            <a:extLst>
              <a:ext uri="{FF2B5EF4-FFF2-40B4-BE49-F238E27FC236}">
                <a16:creationId xmlns:a16="http://schemas.microsoft.com/office/drawing/2014/main" id="{4F4C8815-A1A2-578F-4DD0-F376107C7D8A}"/>
              </a:ext>
            </a:extLst>
          </p:cNvPr>
          <p:cNvPicPr>
            <a:picLocks noChangeAspect="1"/>
          </p:cNvPicPr>
          <p:nvPr/>
        </p:nvPicPr>
        <p:blipFill>
          <a:blip r:embed="rId3"/>
          <a:stretch>
            <a:fillRect/>
          </a:stretch>
        </p:blipFill>
        <p:spPr>
          <a:xfrm>
            <a:off x="227779" y="158699"/>
            <a:ext cx="7974112" cy="5764536"/>
          </a:xfrm>
          <a:prstGeom prst="rect">
            <a:avLst/>
          </a:prstGeom>
        </p:spPr>
      </p:pic>
      <p:sp>
        <p:nvSpPr>
          <p:cNvPr id="11" name="TextBox 10">
            <a:extLst>
              <a:ext uri="{FF2B5EF4-FFF2-40B4-BE49-F238E27FC236}">
                <a16:creationId xmlns:a16="http://schemas.microsoft.com/office/drawing/2014/main" id="{C6D5B9FB-52D0-8926-67B3-0FEAE5769B6D}"/>
              </a:ext>
            </a:extLst>
          </p:cNvPr>
          <p:cNvSpPr txBox="1"/>
          <p:nvPr/>
        </p:nvSpPr>
        <p:spPr>
          <a:xfrm>
            <a:off x="8000179" y="3763710"/>
            <a:ext cx="3833091" cy="2031325"/>
          </a:xfrm>
          <a:prstGeom prst="rect">
            <a:avLst/>
          </a:prstGeom>
          <a:noFill/>
        </p:spPr>
        <p:txBody>
          <a:bodyPr wrap="square">
            <a:spAutoFit/>
          </a:bodyPr>
          <a:lstStyle/>
          <a:p>
            <a:pPr marL="285750" indent="-285750">
              <a:buFont typeface="Arial" panose="020B0604020202020204" pitchFamily="34" charset="0"/>
              <a:buChar char="•"/>
            </a:pPr>
            <a:r>
              <a:rPr lang="en-US" b="1" dirty="0"/>
              <a:t>High data‑ink ratio</a:t>
            </a:r>
            <a:r>
              <a:rPr lang="en-US" dirty="0"/>
              <a:t>: nearly all ink encodes data.</a:t>
            </a:r>
          </a:p>
          <a:p>
            <a:pPr marL="285750" indent="-285750">
              <a:buFont typeface="Arial" panose="020B0604020202020204" pitchFamily="34" charset="0"/>
              <a:buChar char="•"/>
            </a:pPr>
            <a:r>
              <a:rPr lang="en-US" b="1" dirty="0"/>
              <a:t>No chartjunk</a:t>
            </a:r>
            <a:r>
              <a:rPr lang="en-US" dirty="0"/>
              <a:t>: viewer sees the trend immediately.</a:t>
            </a:r>
          </a:p>
          <a:p>
            <a:pPr marL="285750" indent="-285750">
              <a:buFont typeface="Arial" panose="020B0604020202020204" pitchFamily="34" charset="0"/>
              <a:buChar char="•"/>
            </a:pPr>
            <a:r>
              <a:rPr lang="en-US" b="1" dirty="0"/>
              <a:t>Economy of annotation</a:t>
            </a:r>
            <a:r>
              <a:rPr lang="en-US" dirty="0"/>
              <a:t>: axis labels alone are enough; numbers can be read off the scale.</a:t>
            </a:r>
          </a:p>
        </p:txBody>
      </p:sp>
      <p:sp>
        <p:nvSpPr>
          <p:cNvPr id="13" name="TextBox 12">
            <a:extLst>
              <a:ext uri="{FF2B5EF4-FFF2-40B4-BE49-F238E27FC236}">
                <a16:creationId xmlns:a16="http://schemas.microsoft.com/office/drawing/2014/main" id="{B76346AB-D556-51C8-1AD3-B282BEBFED52}"/>
              </a:ext>
            </a:extLst>
          </p:cNvPr>
          <p:cNvSpPr txBox="1"/>
          <p:nvPr/>
        </p:nvSpPr>
        <p:spPr>
          <a:xfrm>
            <a:off x="8000179" y="634807"/>
            <a:ext cx="4034803" cy="1754326"/>
          </a:xfrm>
          <a:prstGeom prst="rect">
            <a:avLst/>
          </a:prstGeom>
          <a:noFill/>
        </p:spPr>
        <p:txBody>
          <a:bodyPr wrap="square">
            <a:spAutoFit/>
          </a:bodyPr>
          <a:lstStyle/>
          <a:p>
            <a:pPr marL="285750" indent="-285750">
              <a:buFont typeface="Arial" panose="020B0604020202020204" pitchFamily="34" charset="0"/>
              <a:buChar char="•"/>
            </a:pPr>
            <a:r>
              <a:rPr lang="en-US" b="1" dirty="0"/>
              <a:t>Low data‑ink ratio</a:t>
            </a:r>
            <a:r>
              <a:rPr lang="en-US" dirty="0"/>
              <a:t>: most ink goes to decoration.</a:t>
            </a:r>
          </a:p>
          <a:p>
            <a:pPr marL="285750" indent="-285750">
              <a:buFont typeface="Arial" panose="020B0604020202020204" pitchFamily="34" charset="0"/>
              <a:buChar char="•"/>
            </a:pPr>
            <a:r>
              <a:rPr lang="en-US" b="1" dirty="0"/>
              <a:t>Chartjunk</a:t>
            </a:r>
            <a:r>
              <a:rPr lang="en-US" dirty="0"/>
              <a:t>: grid, 3‑D‑ish bars, bold title—all distract from the pattern.</a:t>
            </a:r>
          </a:p>
          <a:p>
            <a:pPr marL="285750" indent="-285750">
              <a:buFont typeface="Arial" panose="020B0604020202020204" pitchFamily="34" charset="0"/>
              <a:buChar char="•"/>
            </a:pPr>
            <a:r>
              <a:rPr lang="en-US" b="1" dirty="0"/>
              <a:t>Over‑annotation</a:t>
            </a:r>
            <a:r>
              <a:rPr lang="en-US" dirty="0"/>
              <a:t>: numbers on every bar repeat the vertical axis.</a:t>
            </a:r>
          </a:p>
        </p:txBody>
      </p:sp>
      <p:sp>
        <p:nvSpPr>
          <p:cNvPr id="14" name="Rectangle 13">
            <a:extLst>
              <a:ext uri="{FF2B5EF4-FFF2-40B4-BE49-F238E27FC236}">
                <a16:creationId xmlns:a16="http://schemas.microsoft.com/office/drawing/2014/main" id="{61574189-387E-56EA-96DE-0292C47BA56F}"/>
              </a:ext>
            </a:extLst>
          </p:cNvPr>
          <p:cNvSpPr/>
          <p:nvPr/>
        </p:nvSpPr>
        <p:spPr>
          <a:xfrm>
            <a:off x="227779" y="3269673"/>
            <a:ext cx="11605491" cy="2780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825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59831-01A5-D950-6ABD-4C36D47DD49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046F2E1-4580-FB47-83D3-4993AB675329}"/>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50D17F5F-7242-A466-1654-EF8644C39B7F}"/>
              </a:ext>
            </a:extLst>
          </p:cNvPr>
          <p:cNvSpPr>
            <a:spLocks noGrp="1"/>
          </p:cNvSpPr>
          <p:nvPr>
            <p:ph type="body" sz="quarter" idx="14"/>
          </p:nvPr>
        </p:nvSpPr>
        <p:spPr/>
        <p:txBody>
          <a:bodyPr/>
          <a:lstStyle/>
          <a:p>
            <a:endParaRPr lang="en-US" dirty="0"/>
          </a:p>
          <a:p>
            <a:r>
              <a:rPr lang="en-US" dirty="0"/>
              <a:t>	</a:t>
            </a:r>
          </a:p>
        </p:txBody>
      </p:sp>
      <p:pic>
        <p:nvPicPr>
          <p:cNvPr id="9" name="Picture 8" descr="A graph of a bar graph&#10;&#10;AI-generated content may be incorrect.">
            <a:extLst>
              <a:ext uri="{FF2B5EF4-FFF2-40B4-BE49-F238E27FC236}">
                <a16:creationId xmlns:a16="http://schemas.microsoft.com/office/drawing/2014/main" id="{4A79F666-D910-8993-8F36-20C80B0E68F8}"/>
              </a:ext>
            </a:extLst>
          </p:cNvPr>
          <p:cNvPicPr>
            <a:picLocks noChangeAspect="1"/>
          </p:cNvPicPr>
          <p:nvPr/>
        </p:nvPicPr>
        <p:blipFill>
          <a:blip r:embed="rId3"/>
          <a:stretch>
            <a:fillRect/>
          </a:stretch>
        </p:blipFill>
        <p:spPr>
          <a:xfrm>
            <a:off x="227779" y="158699"/>
            <a:ext cx="7974112" cy="5764536"/>
          </a:xfrm>
          <a:prstGeom prst="rect">
            <a:avLst/>
          </a:prstGeom>
        </p:spPr>
      </p:pic>
      <p:sp>
        <p:nvSpPr>
          <p:cNvPr id="11" name="TextBox 10">
            <a:extLst>
              <a:ext uri="{FF2B5EF4-FFF2-40B4-BE49-F238E27FC236}">
                <a16:creationId xmlns:a16="http://schemas.microsoft.com/office/drawing/2014/main" id="{D4C1C0A7-5275-38E0-B3A5-6496608EEA9A}"/>
              </a:ext>
            </a:extLst>
          </p:cNvPr>
          <p:cNvSpPr txBox="1"/>
          <p:nvPr/>
        </p:nvSpPr>
        <p:spPr>
          <a:xfrm>
            <a:off x="8000179" y="3763710"/>
            <a:ext cx="3833091" cy="2031325"/>
          </a:xfrm>
          <a:prstGeom prst="rect">
            <a:avLst/>
          </a:prstGeom>
          <a:noFill/>
        </p:spPr>
        <p:txBody>
          <a:bodyPr wrap="square">
            <a:spAutoFit/>
          </a:bodyPr>
          <a:lstStyle/>
          <a:p>
            <a:pPr marL="285750" indent="-285750">
              <a:buFont typeface="Arial" panose="020B0604020202020204" pitchFamily="34" charset="0"/>
              <a:buChar char="•"/>
            </a:pPr>
            <a:r>
              <a:rPr lang="en-US" b="1" dirty="0"/>
              <a:t>High data‑ink ratio</a:t>
            </a:r>
            <a:r>
              <a:rPr lang="en-US" dirty="0"/>
              <a:t>: nearly all ink encodes data.</a:t>
            </a:r>
          </a:p>
          <a:p>
            <a:pPr marL="285750" indent="-285750">
              <a:buFont typeface="Arial" panose="020B0604020202020204" pitchFamily="34" charset="0"/>
              <a:buChar char="•"/>
            </a:pPr>
            <a:r>
              <a:rPr lang="en-US" b="1" dirty="0"/>
              <a:t>No chartjunk</a:t>
            </a:r>
            <a:r>
              <a:rPr lang="en-US" dirty="0"/>
              <a:t>: viewer sees the trend immediately.</a:t>
            </a:r>
          </a:p>
          <a:p>
            <a:pPr marL="285750" indent="-285750">
              <a:buFont typeface="Arial" panose="020B0604020202020204" pitchFamily="34" charset="0"/>
              <a:buChar char="•"/>
            </a:pPr>
            <a:r>
              <a:rPr lang="en-US" b="1" dirty="0"/>
              <a:t>Economy of annotation</a:t>
            </a:r>
            <a:r>
              <a:rPr lang="en-US" dirty="0"/>
              <a:t>: axis labels alone are enough; numbers can be read off the scale.</a:t>
            </a:r>
          </a:p>
        </p:txBody>
      </p:sp>
      <p:sp>
        <p:nvSpPr>
          <p:cNvPr id="13" name="TextBox 12">
            <a:extLst>
              <a:ext uri="{FF2B5EF4-FFF2-40B4-BE49-F238E27FC236}">
                <a16:creationId xmlns:a16="http://schemas.microsoft.com/office/drawing/2014/main" id="{5EC75369-E943-12E3-9F94-FC1068603571}"/>
              </a:ext>
            </a:extLst>
          </p:cNvPr>
          <p:cNvSpPr txBox="1"/>
          <p:nvPr/>
        </p:nvSpPr>
        <p:spPr>
          <a:xfrm>
            <a:off x="8000179" y="634807"/>
            <a:ext cx="4034803" cy="1754326"/>
          </a:xfrm>
          <a:prstGeom prst="rect">
            <a:avLst/>
          </a:prstGeom>
          <a:noFill/>
        </p:spPr>
        <p:txBody>
          <a:bodyPr wrap="square">
            <a:spAutoFit/>
          </a:bodyPr>
          <a:lstStyle/>
          <a:p>
            <a:pPr marL="285750" indent="-285750">
              <a:buFont typeface="Arial" panose="020B0604020202020204" pitchFamily="34" charset="0"/>
              <a:buChar char="•"/>
            </a:pPr>
            <a:r>
              <a:rPr lang="en-US" b="1" dirty="0"/>
              <a:t>Low data‑ink ratio</a:t>
            </a:r>
            <a:r>
              <a:rPr lang="en-US" dirty="0"/>
              <a:t>: most ink goes to decoration.</a:t>
            </a:r>
          </a:p>
          <a:p>
            <a:pPr marL="285750" indent="-285750">
              <a:buFont typeface="Arial" panose="020B0604020202020204" pitchFamily="34" charset="0"/>
              <a:buChar char="•"/>
            </a:pPr>
            <a:r>
              <a:rPr lang="en-US" b="1" dirty="0"/>
              <a:t>Chartjunk</a:t>
            </a:r>
            <a:r>
              <a:rPr lang="en-US" dirty="0"/>
              <a:t>: grid, 3‑D‑ish bars, bold title—all distract from the pattern.</a:t>
            </a:r>
          </a:p>
          <a:p>
            <a:pPr marL="285750" indent="-285750">
              <a:buFont typeface="Arial" panose="020B0604020202020204" pitchFamily="34" charset="0"/>
              <a:buChar char="•"/>
            </a:pPr>
            <a:r>
              <a:rPr lang="en-US" b="1" dirty="0"/>
              <a:t>Over‑annotation</a:t>
            </a:r>
            <a:r>
              <a:rPr lang="en-US" dirty="0"/>
              <a:t>: numbers on every bar repeat the vertical axis.</a:t>
            </a:r>
          </a:p>
        </p:txBody>
      </p:sp>
    </p:spTree>
    <p:extLst>
      <p:ext uri="{BB962C8B-B14F-4D97-AF65-F5344CB8AC3E}">
        <p14:creationId xmlns:p14="http://schemas.microsoft.com/office/powerpoint/2010/main" val="1663606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A0FADB-46F2-AEEA-A2CD-EB9B7BEF2E2E}"/>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7D8081F5-DF78-C0B7-450C-BE7B0BCED263}"/>
              </a:ext>
            </a:extLst>
          </p:cNvPr>
          <p:cNvSpPr>
            <a:spLocks noGrp="1"/>
          </p:cNvSpPr>
          <p:nvPr>
            <p:ph type="body" sz="quarter" idx="14"/>
          </p:nvPr>
        </p:nvSpPr>
        <p:spPr/>
        <p:txBody>
          <a:bodyPr/>
          <a:lstStyle/>
          <a:p>
            <a:endParaRPr lang="en-US" dirty="0"/>
          </a:p>
          <a:p>
            <a:r>
              <a:rPr lang="en-US" dirty="0"/>
              <a:t>Beyond Technical considerations…..</a:t>
            </a:r>
          </a:p>
          <a:p>
            <a:endParaRPr lang="en-US" dirty="0"/>
          </a:p>
          <a:p>
            <a:r>
              <a:rPr lang="en-US" dirty="0"/>
              <a:t>Data Visualization requires </a:t>
            </a:r>
            <a:r>
              <a:rPr lang="en-US" b="1" dirty="0"/>
              <a:t>clear thinking</a:t>
            </a:r>
            <a:endParaRPr lang="en-US" dirty="0"/>
          </a:p>
        </p:txBody>
      </p:sp>
    </p:spTree>
    <p:extLst>
      <p:ext uri="{BB962C8B-B14F-4D97-AF65-F5344CB8AC3E}">
        <p14:creationId xmlns:p14="http://schemas.microsoft.com/office/powerpoint/2010/main" val="3528183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6A27A-7DFE-AEFC-F83E-D406B475A0E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B75CB40-203D-5946-160B-97AA239AF7F9}"/>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E3408E84-07B0-98A9-43C6-D44492755296}"/>
              </a:ext>
            </a:extLst>
          </p:cNvPr>
          <p:cNvSpPr>
            <a:spLocks noGrp="1"/>
          </p:cNvSpPr>
          <p:nvPr>
            <p:ph type="body" sz="quarter" idx="14"/>
          </p:nvPr>
        </p:nvSpPr>
        <p:spPr>
          <a:xfrm>
            <a:off x="197510" y="166408"/>
            <a:ext cx="11704804" cy="5978359"/>
          </a:xfrm>
        </p:spPr>
        <p:txBody>
          <a:bodyPr>
            <a:normAutofit fontScale="55000" lnSpcReduction="20000"/>
          </a:bodyPr>
          <a:lstStyle/>
          <a:p>
            <a:r>
              <a:rPr lang="en-US" b="1" dirty="0"/>
              <a:t>Narrative:</a:t>
            </a:r>
          </a:p>
          <a:p>
            <a:r>
              <a:rPr lang="en-US" b="0" i="0" dirty="0">
                <a:solidFill>
                  <a:srgbClr val="333333"/>
                </a:solidFill>
                <a:effectLst/>
                <a:latin typeface="Helvetica Neue" panose="02000503000000020004" pitchFamily="2" charset="0"/>
              </a:rPr>
              <a:t>“A story is a set of observations, facts, or events, true or invented, that are presented in a specific order such that they create an emotional reaction in the audience. The emotional reaction is created through the build-up of tension at the beginning of the story followed by some type of resolution towards the end of the story.”</a:t>
            </a:r>
          </a:p>
          <a:p>
            <a:endParaRPr lang="en-US" b="0" i="0" dirty="0">
              <a:solidFill>
                <a:srgbClr val="333333"/>
              </a:solidFill>
              <a:effectLst/>
              <a:latin typeface="Helvetica Neue" panose="02000503000000020004" pitchFamily="2" charset="0"/>
            </a:endParaRPr>
          </a:p>
          <a:p>
            <a:r>
              <a:rPr lang="en-US" b="0" i="0" dirty="0">
                <a:solidFill>
                  <a:srgbClr val="333333"/>
                </a:solidFill>
                <a:effectLst/>
                <a:latin typeface="Helvetica Neue" panose="02000503000000020004" pitchFamily="2" charset="0"/>
              </a:rPr>
              <a:t>“</a:t>
            </a:r>
            <a:r>
              <a:rPr lang="en-US" b="1" i="0" dirty="0">
                <a:solidFill>
                  <a:srgbClr val="333333"/>
                </a:solidFill>
                <a:effectLst/>
                <a:latin typeface="Helvetica Neue" panose="02000503000000020004" pitchFamily="2" charset="0"/>
              </a:rPr>
              <a:t>Most data visualization is done for the purpose of communication</a:t>
            </a:r>
            <a:r>
              <a:rPr lang="en-US" b="0" i="0" dirty="0">
                <a:solidFill>
                  <a:srgbClr val="333333"/>
                </a:solidFill>
                <a:effectLst/>
                <a:latin typeface="Helvetica Neue" panose="02000503000000020004" pitchFamily="2" charset="0"/>
              </a:rPr>
              <a:t>. We have an insight about a dataset, and we have a potential audience, and we would like to convey our insight to our audience. To communicate our insight successfully, we will have to present the audience with a clear and exciting story. </a:t>
            </a:r>
            <a:r>
              <a:rPr lang="en-US" b="1" i="1" dirty="0">
                <a:solidFill>
                  <a:srgbClr val="0070C0"/>
                </a:solidFill>
                <a:effectLst/>
                <a:latin typeface="Helvetica Neue" panose="02000503000000020004" pitchFamily="2" charset="0"/>
              </a:rPr>
              <a:t>The need for a story may seem disturbing to scientists and engineers, who may equate it with making things up, putting a spin on things, or overselling results”</a:t>
            </a:r>
          </a:p>
          <a:p>
            <a:endParaRPr lang="en-US" dirty="0"/>
          </a:p>
          <a:p>
            <a:r>
              <a:rPr lang="en-US" dirty="0"/>
              <a:t>- Claus Wilke </a:t>
            </a:r>
          </a:p>
        </p:txBody>
      </p:sp>
      <p:sp>
        <p:nvSpPr>
          <p:cNvPr id="4" name="TextBox 3">
            <a:extLst>
              <a:ext uri="{FF2B5EF4-FFF2-40B4-BE49-F238E27FC236}">
                <a16:creationId xmlns:a16="http://schemas.microsoft.com/office/drawing/2014/main" id="{0A0E626D-9A9E-2EBA-8BE9-B4D5DB8D404D}"/>
              </a:ext>
            </a:extLst>
          </p:cNvPr>
          <p:cNvSpPr txBox="1"/>
          <p:nvPr/>
        </p:nvSpPr>
        <p:spPr>
          <a:xfrm>
            <a:off x="197510" y="6409976"/>
            <a:ext cx="2380523" cy="369332"/>
          </a:xfrm>
          <a:prstGeom prst="rect">
            <a:avLst/>
          </a:prstGeom>
          <a:noFill/>
        </p:spPr>
        <p:txBody>
          <a:bodyPr wrap="none" rtlCol="0">
            <a:spAutoFit/>
          </a:bodyPr>
          <a:lstStyle/>
          <a:p>
            <a:r>
              <a:rPr lang="en-US" dirty="0">
                <a:hlinkClick r:id="rId3"/>
              </a:rPr>
              <a:t>Claus Wilke Storytelling</a:t>
            </a:r>
            <a:endParaRPr lang="en-US" dirty="0"/>
          </a:p>
        </p:txBody>
      </p:sp>
    </p:spTree>
    <p:extLst>
      <p:ext uri="{BB962C8B-B14F-4D97-AF65-F5344CB8AC3E}">
        <p14:creationId xmlns:p14="http://schemas.microsoft.com/office/powerpoint/2010/main" val="3293296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84C1EE-11F3-EF18-4C78-861A948170EB}"/>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89BE11A0-5B3C-A459-A0C5-9D1F54D1A81D}"/>
              </a:ext>
            </a:extLst>
          </p:cNvPr>
          <p:cNvSpPr>
            <a:spLocks noGrp="1"/>
          </p:cNvSpPr>
          <p:nvPr>
            <p:ph type="body" sz="quarter" idx="14"/>
          </p:nvPr>
        </p:nvSpPr>
        <p:spPr>
          <a:xfrm>
            <a:off x="160936" y="299923"/>
            <a:ext cx="11920228" cy="5906913"/>
          </a:xfrm>
        </p:spPr>
        <p:txBody>
          <a:bodyPr>
            <a:normAutofit fontScale="47500" lnSpcReduction="20000"/>
          </a:bodyPr>
          <a:lstStyle/>
          <a:p>
            <a:r>
              <a:rPr lang="en-US" dirty="0"/>
              <a:t>“The role of scientists is to collect data and</a:t>
            </a:r>
            <a:r>
              <a:rPr lang="en-US" dirty="0">
                <a:solidFill>
                  <a:srgbClr val="0070C0"/>
                </a:solidFill>
              </a:rPr>
              <a:t> </a:t>
            </a:r>
            <a:r>
              <a:rPr lang="en-US" b="1" dirty="0">
                <a:solidFill>
                  <a:srgbClr val="0070C0"/>
                </a:solidFill>
              </a:rPr>
              <a:t>transform</a:t>
            </a:r>
            <a:r>
              <a:rPr lang="en-US" dirty="0">
                <a:solidFill>
                  <a:srgbClr val="0070C0"/>
                </a:solidFill>
              </a:rPr>
              <a:t> </a:t>
            </a:r>
            <a:r>
              <a:rPr lang="en-US" dirty="0"/>
              <a:t>them into understanding. </a:t>
            </a:r>
            <a:r>
              <a:rPr lang="en-US" b="1" dirty="0">
                <a:solidFill>
                  <a:srgbClr val="0070C0"/>
                </a:solidFill>
              </a:rPr>
              <a:t>Their role as authors is to present that understanding</a:t>
            </a:r>
            <a:r>
              <a:rPr lang="en-US" dirty="0">
                <a:solidFill>
                  <a:srgbClr val="0070C0"/>
                </a:solidFill>
              </a:rPr>
              <a:t>.</a:t>
            </a:r>
            <a:r>
              <a:rPr lang="en-US" dirty="0"/>
              <a:t>”</a:t>
            </a:r>
          </a:p>
          <a:p>
            <a:endParaRPr lang="en-US" dirty="0"/>
          </a:p>
          <a:p>
            <a:endParaRPr lang="en-US" dirty="0"/>
          </a:p>
          <a:p>
            <a:r>
              <a:rPr lang="en-US" dirty="0"/>
              <a:t>		   convert			  transform		       synthesize</a:t>
            </a:r>
          </a:p>
          <a:p>
            <a:endParaRPr lang="en-US" dirty="0"/>
          </a:p>
          <a:p>
            <a:endParaRPr lang="en-US" dirty="0"/>
          </a:p>
          <a:p>
            <a:r>
              <a:rPr lang="en-US" dirty="0"/>
              <a:t>           Raw Data		           Information		               Knowledge		                Understanding</a:t>
            </a:r>
          </a:p>
          <a:p>
            <a:endParaRPr lang="en-US" dirty="0"/>
          </a:p>
          <a:p>
            <a:endParaRPr lang="en-US" dirty="0"/>
          </a:p>
          <a:p>
            <a:endParaRPr lang="en-US" dirty="0"/>
          </a:p>
          <a:p>
            <a:r>
              <a:rPr lang="en-US" dirty="0"/>
              <a:t>“The data are supporting actors in the story you tell. The lead actors are the questions and the larger issues you are addressing. </a:t>
            </a:r>
            <a:r>
              <a:rPr lang="en-US" b="1" dirty="0">
                <a:solidFill>
                  <a:srgbClr val="0070C0"/>
                </a:solidFill>
              </a:rPr>
              <a:t>The story grows from the data, but the data are not the story</a:t>
            </a:r>
            <a:r>
              <a:rPr lang="en-US" dirty="0"/>
              <a:t>.”</a:t>
            </a:r>
          </a:p>
          <a:p>
            <a:endParaRPr lang="en-US" dirty="0"/>
          </a:p>
          <a:p>
            <a:endParaRPr lang="en-US" dirty="0"/>
          </a:p>
          <a:p>
            <a:r>
              <a:rPr lang="en-US" dirty="0"/>
              <a:t>“Only by exploring the boundaries and limits of your data can you find the important story.”</a:t>
            </a:r>
          </a:p>
          <a:p>
            <a:endParaRPr lang="en-US" dirty="0"/>
          </a:p>
        </p:txBody>
      </p:sp>
      <p:sp>
        <p:nvSpPr>
          <p:cNvPr id="4" name="TextBox 3">
            <a:extLst>
              <a:ext uri="{FF2B5EF4-FFF2-40B4-BE49-F238E27FC236}">
                <a16:creationId xmlns:a16="http://schemas.microsoft.com/office/drawing/2014/main" id="{43628297-0BDE-ACD5-1AB9-7E5E58D10BFE}"/>
              </a:ext>
            </a:extLst>
          </p:cNvPr>
          <p:cNvSpPr txBox="1"/>
          <p:nvPr/>
        </p:nvSpPr>
        <p:spPr>
          <a:xfrm>
            <a:off x="160936" y="6409976"/>
            <a:ext cx="2698303" cy="369332"/>
          </a:xfrm>
          <a:prstGeom prst="rect">
            <a:avLst/>
          </a:prstGeom>
          <a:noFill/>
        </p:spPr>
        <p:txBody>
          <a:bodyPr wrap="none" rtlCol="0">
            <a:spAutoFit/>
          </a:bodyPr>
          <a:lstStyle/>
          <a:p>
            <a:r>
              <a:rPr lang="en-US" dirty="0">
                <a:hlinkClick r:id="rId3"/>
              </a:rPr>
              <a:t>Writing Science by Schimel</a:t>
            </a:r>
            <a:endParaRPr lang="en-US" dirty="0"/>
          </a:p>
        </p:txBody>
      </p:sp>
      <p:sp>
        <p:nvSpPr>
          <p:cNvPr id="5" name="Oval 4">
            <a:extLst>
              <a:ext uri="{FF2B5EF4-FFF2-40B4-BE49-F238E27FC236}">
                <a16:creationId xmlns:a16="http://schemas.microsoft.com/office/drawing/2014/main" id="{B033BA9F-7300-B853-450B-EA91F4C907FD}"/>
              </a:ext>
            </a:extLst>
          </p:cNvPr>
          <p:cNvSpPr/>
          <p:nvPr/>
        </p:nvSpPr>
        <p:spPr>
          <a:xfrm>
            <a:off x="847887" y="1831109"/>
            <a:ext cx="1071418" cy="1016000"/>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8514FE-8A07-D44C-65D0-2DDF9EF6F86D}"/>
              </a:ext>
            </a:extLst>
          </p:cNvPr>
          <p:cNvSpPr/>
          <p:nvPr/>
        </p:nvSpPr>
        <p:spPr>
          <a:xfrm>
            <a:off x="3468255" y="1831109"/>
            <a:ext cx="1071418" cy="1016000"/>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8EF1189-BD05-FB3B-3E5C-F0F652C115B2}"/>
              </a:ext>
            </a:extLst>
          </p:cNvPr>
          <p:cNvSpPr/>
          <p:nvPr/>
        </p:nvSpPr>
        <p:spPr>
          <a:xfrm>
            <a:off x="6458526" y="1831109"/>
            <a:ext cx="1071418" cy="1016000"/>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FF51B6A-948B-DDCB-E36D-229B18D606B9}"/>
              </a:ext>
            </a:extLst>
          </p:cNvPr>
          <p:cNvSpPr/>
          <p:nvPr/>
        </p:nvSpPr>
        <p:spPr>
          <a:xfrm>
            <a:off x="9317181" y="1831109"/>
            <a:ext cx="1071418" cy="1016000"/>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C49B064-7479-FDB1-11B3-703C4C7A5B01}"/>
              </a:ext>
            </a:extLst>
          </p:cNvPr>
          <p:cNvSpPr/>
          <p:nvPr/>
        </p:nvSpPr>
        <p:spPr>
          <a:xfrm>
            <a:off x="2099415" y="2145145"/>
            <a:ext cx="1188730" cy="38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77FAA75-0102-EE42-A021-9C81F8928470}"/>
              </a:ext>
            </a:extLst>
          </p:cNvPr>
          <p:cNvSpPr/>
          <p:nvPr/>
        </p:nvSpPr>
        <p:spPr>
          <a:xfrm>
            <a:off x="4904734" y="2145144"/>
            <a:ext cx="1188730" cy="38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F6CFF430-C7F1-A8D6-0408-9DF94CBCBD47}"/>
              </a:ext>
            </a:extLst>
          </p:cNvPr>
          <p:cNvSpPr/>
          <p:nvPr/>
        </p:nvSpPr>
        <p:spPr>
          <a:xfrm>
            <a:off x="7895006" y="2145144"/>
            <a:ext cx="1188730" cy="3879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56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ACAB0-CFFE-97C4-ED2B-FA1B687D20C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165BD54-C899-364D-366E-FF93CD4D25FA}"/>
              </a:ext>
            </a:extLst>
          </p:cNvPr>
          <p:cNvSpPr>
            <a:spLocks noGrp="1"/>
          </p:cNvSpPr>
          <p:nvPr>
            <p:ph type="body" sz="quarter" idx="12"/>
          </p:nvPr>
        </p:nvSpPr>
        <p:spPr/>
        <p:txBody>
          <a:bodyPr/>
          <a:lstStyle/>
          <a:p>
            <a:r>
              <a:rPr lang="en-US" dirty="0"/>
              <a:t>Practical Visualization</a:t>
            </a:r>
          </a:p>
        </p:txBody>
      </p:sp>
      <p:sp>
        <p:nvSpPr>
          <p:cNvPr id="6" name="TextBox 5">
            <a:extLst>
              <a:ext uri="{FF2B5EF4-FFF2-40B4-BE49-F238E27FC236}">
                <a16:creationId xmlns:a16="http://schemas.microsoft.com/office/drawing/2014/main" id="{139937A3-6EBC-1834-044A-81AE23AE0F15}"/>
              </a:ext>
            </a:extLst>
          </p:cNvPr>
          <p:cNvSpPr txBox="1"/>
          <p:nvPr/>
        </p:nvSpPr>
        <p:spPr>
          <a:xfrm>
            <a:off x="19050" y="6409976"/>
            <a:ext cx="2239267" cy="369332"/>
          </a:xfrm>
          <a:prstGeom prst="rect">
            <a:avLst/>
          </a:prstGeom>
          <a:noFill/>
        </p:spPr>
        <p:txBody>
          <a:bodyPr wrap="none" rtlCol="0">
            <a:spAutoFit/>
          </a:bodyPr>
          <a:lstStyle/>
          <a:p>
            <a:r>
              <a:rPr lang="en-US" dirty="0">
                <a:hlinkClick r:id="rId3"/>
              </a:rPr>
              <a:t>Summary of 13 charts</a:t>
            </a:r>
            <a:endParaRPr lang="en-US" dirty="0"/>
          </a:p>
        </p:txBody>
      </p:sp>
      <p:sp>
        <p:nvSpPr>
          <p:cNvPr id="8" name="TextBox 7">
            <a:extLst>
              <a:ext uri="{FF2B5EF4-FFF2-40B4-BE49-F238E27FC236}">
                <a16:creationId xmlns:a16="http://schemas.microsoft.com/office/drawing/2014/main" id="{98FABED8-BD60-5D31-1147-6E6B7D55CBE8}"/>
              </a:ext>
            </a:extLst>
          </p:cNvPr>
          <p:cNvSpPr txBox="1"/>
          <p:nvPr/>
        </p:nvSpPr>
        <p:spPr>
          <a:xfrm>
            <a:off x="2783698" y="6409976"/>
            <a:ext cx="8699500" cy="369332"/>
          </a:xfrm>
          <a:prstGeom prst="rect">
            <a:avLst/>
          </a:prstGeom>
          <a:noFill/>
        </p:spPr>
        <p:txBody>
          <a:bodyPr wrap="square">
            <a:spAutoFit/>
          </a:bodyPr>
          <a:lstStyle/>
          <a:p>
            <a:r>
              <a:rPr lang="en-US" dirty="0">
                <a:hlinkClick r:id="rId4"/>
              </a:rPr>
              <a:t>Summary of Tufte's Challenger Argument</a:t>
            </a:r>
            <a:endParaRPr lang="en-US" dirty="0"/>
          </a:p>
        </p:txBody>
      </p:sp>
      <p:pic>
        <p:nvPicPr>
          <p:cNvPr id="10" name="Picture 9" descr="A screenshot of a document&#10;&#10;AI-generated content may be incorrect.">
            <a:extLst>
              <a:ext uri="{FF2B5EF4-FFF2-40B4-BE49-F238E27FC236}">
                <a16:creationId xmlns:a16="http://schemas.microsoft.com/office/drawing/2014/main" id="{5F7F394F-5480-2316-0CA2-4D16DE2BE156}"/>
              </a:ext>
            </a:extLst>
          </p:cNvPr>
          <p:cNvPicPr>
            <a:picLocks noChangeAspect="1"/>
          </p:cNvPicPr>
          <p:nvPr/>
        </p:nvPicPr>
        <p:blipFill>
          <a:blip r:embed="rId5"/>
          <a:stretch>
            <a:fillRect/>
          </a:stretch>
        </p:blipFill>
        <p:spPr>
          <a:xfrm>
            <a:off x="439937" y="655807"/>
            <a:ext cx="8756372" cy="5471759"/>
          </a:xfrm>
          <a:prstGeom prst="rect">
            <a:avLst/>
          </a:prstGeom>
        </p:spPr>
      </p:pic>
      <p:sp>
        <p:nvSpPr>
          <p:cNvPr id="11" name="TextBox 10">
            <a:extLst>
              <a:ext uri="{FF2B5EF4-FFF2-40B4-BE49-F238E27FC236}">
                <a16:creationId xmlns:a16="http://schemas.microsoft.com/office/drawing/2014/main" id="{9AFBAF4A-5386-9765-402B-062D24C43C14}"/>
              </a:ext>
            </a:extLst>
          </p:cNvPr>
          <p:cNvSpPr txBox="1"/>
          <p:nvPr/>
        </p:nvSpPr>
        <p:spPr>
          <a:xfrm>
            <a:off x="152741" y="158618"/>
            <a:ext cx="9888348" cy="400110"/>
          </a:xfrm>
          <a:prstGeom prst="rect">
            <a:avLst/>
          </a:prstGeom>
          <a:noFill/>
        </p:spPr>
        <p:txBody>
          <a:bodyPr wrap="none" rtlCol="0">
            <a:spAutoFit/>
          </a:bodyPr>
          <a:lstStyle/>
          <a:p>
            <a:r>
              <a:rPr lang="en-US" sz="2000" b="1" dirty="0">
                <a:solidFill>
                  <a:srgbClr val="0070C0"/>
                </a:solidFill>
              </a:rPr>
              <a:t>The Challenger pre-launch presentation from concerned engineers had 13 charts, including:</a:t>
            </a:r>
          </a:p>
        </p:txBody>
      </p:sp>
      <p:pic>
        <p:nvPicPr>
          <p:cNvPr id="9" name="Picture 8" descr="A space shuttle drawing&#10;&#10;AI-generated content may be incorrect.">
            <a:extLst>
              <a:ext uri="{FF2B5EF4-FFF2-40B4-BE49-F238E27FC236}">
                <a16:creationId xmlns:a16="http://schemas.microsoft.com/office/drawing/2014/main" id="{FD8009A6-235D-EBBA-4336-3F677984F863}"/>
              </a:ext>
            </a:extLst>
          </p:cNvPr>
          <p:cNvPicPr>
            <a:picLocks noChangeAspect="1"/>
          </p:cNvPicPr>
          <p:nvPr/>
        </p:nvPicPr>
        <p:blipFill>
          <a:blip r:embed="rId6"/>
          <a:stretch>
            <a:fillRect/>
          </a:stretch>
        </p:blipFill>
        <p:spPr>
          <a:xfrm>
            <a:off x="9196309" y="1279326"/>
            <a:ext cx="2884990" cy="4761318"/>
          </a:xfrm>
          <a:prstGeom prst="rect">
            <a:avLst/>
          </a:prstGeom>
        </p:spPr>
      </p:pic>
    </p:spTree>
    <p:extLst>
      <p:ext uri="{BB962C8B-B14F-4D97-AF65-F5344CB8AC3E}">
        <p14:creationId xmlns:p14="http://schemas.microsoft.com/office/powerpoint/2010/main" val="3796985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D39E8-8FC1-1C3D-FD89-E3A3E65C901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4978890-F7C6-4F2B-4CB1-55D4AF7F358E}"/>
              </a:ext>
            </a:extLst>
          </p:cNvPr>
          <p:cNvSpPr>
            <a:spLocks noGrp="1"/>
          </p:cNvSpPr>
          <p:nvPr>
            <p:ph type="body" sz="quarter" idx="12"/>
          </p:nvPr>
        </p:nvSpPr>
        <p:spPr/>
        <p:txBody>
          <a:bodyPr/>
          <a:lstStyle/>
          <a:p>
            <a:r>
              <a:rPr lang="en-US" dirty="0"/>
              <a:t>Practical Visualization</a:t>
            </a:r>
          </a:p>
        </p:txBody>
      </p:sp>
      <p:sp>
        <p:nvSpPr>
          <p:cNvPr id="7" name="TextBox 6">
            <a:extLst>
              <a:ext uri="{FF2B5EF4-FFF2-40B4-BE49-F238E27FC236}">
                <a16:creationId xmlns:a16="http://schemas.microsoft.com/office/drawing/2014/main" id="{40F4A584-CC58-AD7A-1B3B-BF8D2F269218}"/>
              </a:ext>
            </a:extLst>
          </p:cNvPr>
          <p:cNvSpPr txBox="1"/>
          <p:nvPr/>
        </p:nvSpPr>
        <p:spPr>
          <a:xfrm>
            <a:off x="254204" y="6409976"/>
            <a:ext cx="6097218" cy="369332"/>
          </a:xfrm>
          <a:prstGeom prst="rect">
            <a:avLst/>
          </a:prstGeom>
          <a:noFill/>
        </p:spPr>
        <p:txBody>
          <a:bodyPr wrap="square">
            <a:spAutoFit/>
          </a:bodyPr>
          <a:lstStyle/>
          <a:p>
            <a:r>
              <a:rPr lang="en-US" dirty="0">
                <a:hlinkClick r:id="rId3"/>
              </a:rPr>
              <a:t>Hero's Journey Wikipedia</a:t>
            </a:r>
            <a:endParaRPr lang="en-US" dirty="0"/>
          </a:p>
        </p:txBody>
      </p:sp>
      <p:sp>
        <p:nvSpPr>
          <p:cNvPr id="4" name="TextBox 3">
            <a:extLst>
              <a:ext uri="{FF2B5EF4-FFF2-40B4-BE49-F238E27FC236}">
                <a16:creationId xmlns:a16="http://schemas.microsoft.com/office/drawing/2014/main" id="{D8F08125-4225-9CBB-4B7C-03C3E0FE3B62}"/>
              </a:ext>
            </a:extLst>
          </p:cNvPr>
          <p:cNvSpPr txBox="1"/>
          <p:nvPr/>
        </p:nvSpPr>
        <p:spPr>
          <a:xfrm>
            <a:off x="6511636" y="281089"/>
            <a:ext cx="5680364" cy="3416320"/>
          </a:xfrm>
          <a:prstGeom prst="rect">
            <a:avLst/>
          </a:prstGeom>
          <a:noFill/>
        </p:spPr>
        <p:txBody>
          <a:bodyPr wrap="square">
            <a:spAutoFit/>
          </a:bodyPr>
          <a:lstStyle/>
          <a:p>
            <a:pPr marL="457200" indent="-457200">
              <a:buAutoNum type="arabicPeriod"/>
            </a:pPr>
            <a:r>
              <a:rPr lang="en-US" sz="2400" dirty="0"/>
              <a:t>Ordinary World: Set the baseline</a:t>
            </a:r>
          </a:p>
          <a:p>
            <a:pPr marL="457200" indent="-457200">
              <a:buAutoNum type="arabicPeriod"/>
            </a:pPr>
            <a:endParaRPr lang="en-US" sz="2400" dirty="0"/>
          </a:p>
          <a:p>
            <a:r>
              <a:rPr lang="en-US" sz="2400" dirty="0"/>
              <a:t>2. Call to Adventure: An anomaly or pattern</a:t>
            </a:r>
          </a:p>
          <a:p>
            <a:endParaRPr lang="en-US" sz="2400" dirty="0"/>
          </a:p>
          <a:p>
            <a:r>
              <a:rPr lang="en-US" sz="2400" dirty="0"/>
              <a:t>3. Threshold: From data to implications</a:t>
            </a:r>
          </a:p>
          <a:p>
            <a:endParaRPr lang="en-US" sz="2400" dirty="0"/>
          </a:p>
          <a:p>
            <a:r>
              <a:rPr lang="en-US" sz="2400" dirty="0"/>
              <a:t>4. Climax: Insight or discovery</a:t>
            </a:r>
          </a:p>
          <a:p>
            <a:endParaRPr lang="en-US" sz="2400" dirty="0"/>
          </a:p>
          <a:p>
            <a:r>
              <a:rPr lang="en-US" sz="2400" dirty="0"/>
              <a:t>5. Resolution: Application or next step</a:t>
            </a:r>
          </a:p>
        </p:txBody>
      </p:sp>
      <p:sp>
        <p:nvSpPr>
          <p:cNvPr id="8" name="TextBox 7">
            <a:extLst>
              <a:ext uri="{FF2B5EF4-FFF2-40B4-BE49-F238E27FC236}">
                <a16:creationId xmlns:a16="http://schemas.microsoft.com/office/drawing/2014/main" id="{17F7068E-873D-1DEC-FF09-971EC2F3B20F}"/>
              </a:ext>
            </a:extLst>
          </p:cNvPr>
          <p:cNvSpPr txBox="1"/>
          <p:nvPr/>
        </p:nvSpPr>
        <p:spPr>
          <a:xfrm>
            <a:off x="6366699" y="5859462"/>
            <a:ext cx="6128326" cy="369332"/>
          </a:xfrm>
          <a:prstGeom prst="rect">
            <a:avLst/>
          </a:prstGeom>
          <a:noFill/>
        </p:spPr>
        <p:txBody>
          <a:bodyPr wrap="square">
            <a:spAutoFit/>
          </a:bodyPr>
          <a:lstStyle/>
          <a:p>
            <a:r>
              <a:rPr lang="en-US" dirty="0">
                <a:hlinkClick r:id="rId4"/>
              </a:rPr>
              <a:t>https://www.storyboardthat.com/articles/e/heroic-journey</a:t>
            </a:r>
            <a:endParaRPr lang="en-US" dirty="0"/>
          </a:p>
        </p:txBody>
      </p:sp>
      <p:sp>
        <p:nvSpPr>
          <p:cNvPr id="9" name="TextBox 8">
            <a:extLst>
              <a:ext uri="{FF2B5EF4-FFF2-40B4-BE49-F238E27FC236}">
                <a16:creationId xmlns:a16="http://schemas.microsoft.com/office/drawing/2014/main" id="{6C1EB9C0-CB0E-71BC-2A0C-F3E4D85660CA}"/>
              </a:ext>
            </a:extLst>
          </p:cNvPr>
          <p:cNvSpPr txBox="1"/>
          <p:nvPr/>
        </p:nvSpPr>
        <p:spPr>
          <a:xfrm>
            <a:off x="6366699" y="5263347"/>
            <a:ext cx="4929298" cy="461665"/>
          </a:xfrm>
          <a:prstGeom prst="rect">
            <a:avLst/>
          </a:prstGeom>
          <a:noFill/>
        </p:spPr>
        <p:txBody>
          <a:bodyPr wrap="none" rtlCol="0">
            <a:spAutoFit/>
          </a:bodyPr>
          <a:lstStyle/>
          <a:p>
            <a:r>
              <a:rPr lang="en-US" sz="2400" dirty="0"/>
              <a:t>You can also use a three-act structure </a:t>
            </a:r>
          </a:p>
        </p:txBody>
      </p:sp>
      <p:pic>
        <p:nvPicPr>
          <p:cNvPr id="12" name="Picture 11" descr="A diagram of a journey&#10;&#10;AI-generated content may be incorrect.">
            <a:extLst>
              <a:ext uri="{FF2B5EF4-FFF2-40B4-BE49-F238E27FC236}">
                <a16:creationId xmlns:a16="http://schemas.microsoft.com/office/drawing/2014/main" id="{9707750C-3987-E2D4-07DE-C9130C943149}"/>
              </a:ext>
            </a:extLst>
          </p:cNvPr>
          <p:cNvPicPr>
            <a:picLocks noChangeAspect="1"/>
          </p:cNvPicPr>
          <p:nvPr/>
        </p:nvPicPr>
        <p:blipFill>
          <a:blip r:embed="rId5"/>
          <a:stretch>
            <a:fillRect/>
          </a:stretch>
        </p:blipFill>
        <p:spPr>
          <a:xfrm>
            <a:off x="94945" y="868217"/>
            <a:ext cx="6335372" cy="4991245"/>
          </a:xfrm>
          <a:prstGeom prst="rect">
            <a:avLst/>
          </a:prstGeom>
        </p:spPr>
      </p:pic>
    </p:spTree>
    <p:extLst>
      <p:ext uri="{BB962C8B-B14F-4D97-AF65-F5344CB8AC3E}">
        <p14:creationId xmlns:p14="http://schemas.microsoft.com/office/powerpoint/2010/main" val="1804600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12BE0-6A8B-937A-2407-86A8B1600A8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F20058-D856-DC24-040A-2671B0D98171}"/>
              </a:ext>
            </a:extLst>
          </p:cNvPr>
          <p:cNvSpPr>
            <a:spLocks noGrp="1"/>
          </p:cNvSpPr>
          <p:nvPr>
            <p:ph type="body" sz="quarter" idx="12"/>
          </p:nvPr>
        </p:nvSpPr>
        <p:spPr/>
        <p:txBody>
          <a:bodyPr/>
          <a:lstStyle/>
          <a:p>
            <a:r>
              <a:rPr lang="en-US" dirty="0"/>
              <a:t>Practical Visualization</a:t>
            </a:r>
          </a:p>
        </p:txBody>
      </p:sp>
      <p:pic>
        <p:nvPicPr>
          <p:cNvPr id="5" name="Picture 4" descr="A diagram of a diagram&#10;&#10;AI-generated content may be incorrect.">
            <a:extLst>
              <a:ext uri="{FF2B5EF4-FFF2-40B4-BE49-F238E27FC236}">
                <a16:creationId xmlns:a16="http://schemas.microsoft.com/office/drawing/2014/main" id="{42C36B7F-ECAD-A24D-0796-FB7C4C793295}"/>
              </a:ext>
            </a:extLst>
          </p:cNvPr>
          <p:cNvPicPr>
            <a:picLocks noChangeAspect="1"/>
          </p:cNvPicPr>
          <p:nvPr/>
        </p:nvPicPr>
        <p:blipFill>
          <a:blip r:embed="rId2"/>
          <a:stretch>
            <a:fillRect/>
          </a:stretch>
        </p:blipFill>
        <p:spPr>
          <a:xfrm>
            <a:off x="962293" y="-64477"/>
            <a:ext cx="10267414" cy="6384144"/>
          </a:xfrm>
          <a:prstGeom prst="rect">
            <a:avLst/>
          </a:prstGeom>
        </p:spPr>
      </p:pic>
      <p:sp>
        <p:nvSpPr>
          <p:cNvPr id="6" name="TextBox 5">
            <a:extLst>
              <a:ext uri="{FF2B5EF4-FFF2-40B4-BE49-F238E27FC236}">
                <a16:creationId xmlns:a16="http://schemas.microsoft.com/office/drawing/2014/main" id="{8AA8A185-958D-B873-CDED-6F12A28DC317}"/>
              </a:ext>
            </a:extLst>
          </p:cNvPr>
          <p:cNvSpPr txBox="1"/>
          <p:nvPr/>
        </p:nvSpPr>
        <p:spPr>
          <a:xfrm>
            <a:off x="558141" y="6409976"/>
            <a:ext cx="2561535" cy="369332"/>
          </a:xfrm>
          <a:prstGeom prst="rect">
            <a:avLst/>
          </a:prstGeom>
          <a:noFill/>
        </p:spPr>
        <p:txBody>
          <a:bodyPr wrap="none" rtlCol="0">
            <a:spAutoFit/>
          </a:bodyPr>
          <a:lstStyle/>
          <a:p>
            <a:r>
              <a:rPr lang="en-US" dirty="0">
                <a:hlinkClick r:id="rId3"/>
              </a:rPr>
              <a:t>Hero's Journey in Science</a:t>
            </a:r>
            <a:endParaRPr lang="en-US" dirty="0"/>
          </a:p>
        </p:txBody>
      </p:sp>
    </p:spTree>
    <p:extLst>
      <p:ext uri="{BB962C8B-B14F-4D97-AF65-F5344CB8AC3E}">
        <p14:creationId xmlns:p14="http://schemas.microsoft.com/office/powerpoint/2010/main" val="2856748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6A6BA-D229-6414-E4EF-721C4F1D5B5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288743E-0556-7065-6971-4B5C0BB8D145}"/>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E405ABF2-CB58-A4B3-1C81-DA9639D74330}"/>
              </a:ext>
            </a:extLst>
          </p:cNvPr>
          <p:cNvSpPr>
            <a:spLocks noGrp="1"/>
          </p:cNvSpPr>
          <p:nvPr>
            <p:ph type="body" sz="quarter" idx="14"/>
          </p:nvPr>
        </p:nvSpPr>
        <p:spPr>
          <a:xfrm>
            <a:off x="103909" y="280363"/>
            <a:ext cx="11731336" cy="6037310"/>
          </a:xfrm>
        </p:spPr>
        <p:txBody>
          <a:bodyPr>
            <a:normAutofit fontScale="47500" lnSpcReduction="20000"/>
          </a:bodyPr>
          <a:lstStyle/>
          <a:p>
            <a:endParaRPr lang="en-US" sz="2400" i="1" dirty="0"/>
          </a:p>
          <a:p>
            <a:r>
              <a:rPr lang="en-US" sz="3800" b="1" dirty="0">
                <a:solidFill>
                  <a:schemeClr val="accent1"/>
                </a:solidFill>
              </a:rPr>
              <a:t>The Ordinary World</a:t>
            </a:r>
          </a:p>
          <a:p>
            <a:pPr>
              <a:buNone/>
            </a:pPr>
            <a:r>
              <a:rPr lang="en-US" sz="2900" b="1" dirty="0"/>
              <a:t>Headline:</a:t>
            </a:r>
            <a:r>
              <a:rPr lang="en-US" sz="2900" dirty="0"/>
              <a:t> The Baseline: Conserved Genes Across Mouse Strains</a:t>
            </a:r>
          </a:p>
          <a:p>
            <a:pPr>
              <a:buNone/>
            </a:pPr>
            <a:r>
              <a:rPr lang="en-US" sz="2900" dirty="0"/>
              <a:t>Start with a </a:t>
            </a:r>
            <a:r>
              <a:rPr lang="en-US" sz="2900" b="1" dirty="0"/>
              <a:t>basic genomic overview</a:t>
            </a:r>
            <a:r>
              <a:rPr lang="en-US" sz="2900" dirty="0"/>
              <a:t>: A chart showing conserved genes across common mouse strains. Everything looks stable and expected. Gene expression is consistent. No red flags</a:t>
            </a:r>
            <a:br>
              <a:rPr lang="en-US" sz="2900" dirty="0"/>
            </a:br>
            <a:r>
              <a:rPr lang="en-US" sz="2900" b="1" dirty="0"/>
              <a:t>Visual:</a:t>
            </a:r>
            <a:r>
              <a:rPr lang="en-US" sz="2900" dirty="0"/>
              <a:t> Clean bar chart or heatmap showing stable gene expression across several strains (e.g., C57BL/6, BALB/c, DBA/2)</a:t>
            </a:r>
            <a:br>
              <a:rPr lang="en-US" sz="2900" dirty="0"/>
            </a:br>
            <a:r>
              <a:rPr lang="en-US" sz="2900" b="1" dirty="0"/>
              <a:t>Notes:</a:t>
            </a:r>
            <a:r>
              <a:rPr lang="en-US" sz="2900" dirty="0"/>
              <a:t> Emphasize expected patterns, genetic stability, and no major surprises. Use calm tones (blues/greys).</a:t>
            </a:r>
          </a:p>
          <a:p>
            <a:pPr>
              <a:buNone/>
            </a:pPr>
            <a:endParaRPr lang="en-US" sz="3800" b="1" dirty="0">
              <a:solidFill>
                <a:schemeClr val="accent1"/>
              </a:solidFill>
            </a:endParaRPr>
          </a:p>
          <a:p>
            <a:pPr>
              <a:buNone/>
            </a:pPr>
            <a:r>
              <a:rPr lang="en-US" sz="3800" b="1" dirty="0">
                <a:solidFill>
                  <a:schemeClr val="accent1"/>
                </a:solidFill>
              </a:rPr>
              <a:t>Call to Adventure</a:t>
            </a:r>
          </a:p>
          <a:p>
            <a:r>
              <a:rPr lang="en-US" sz="2900" b="1" dirty="0"/>
              <a:t>Headline:</a:t>
            </a:r>
            <a:r>
              <a:rPr lang="en-US" sz="2900" dirty="0"/>
              <a:t> An Anomaly Appears: A Mutational Hotspot in Gene X</a:t>
            </a:r>
          </a:p>
          <a:p>
            <a:r>
              <a:rPr lang="en-US" sz="2900" dirty="0"/>
              <a:t>Introduce a surprising </a:t>
            </a:r>
            <a:r>
              <a:rPr lang="en-US" sz="2900" b="1" dirty="0"/>
              <a:t>mutation hotspot</a:t>
            </a:r>
            <a:r>
              <a:rPr lang="en-US" sz="2900" dirty="0"/>
              <a:t> discovered in a subgroup—perhaps affecting a gene known to regulate synaptic function.</a:t>
            </a:r>
            <a:br>
              <a:rPr lang="en-US" sz="2900" dirty="0"/>
            </a:br>
            <a:r>
              <a:rPr lang="en-US" sz="2900" b="1" dirty="0"/>
              <a:t>Visual:</a:t>
            </a:r>
            <a:r>
              <a:rPr lang="en-US" sz="2900" dirty="0"/>
              <a:t> Genome browser snapshot highlighting mutation in a red box; zoomed-in region on chromosome 7, for example</a:t>
            </a:r>
            <a:br>
              <a:rPr lang="en-US" sz="2900" dirty="0"/>
            </a:br>
            <a:r>
              <a:rPr lang="en-US" sz="2900" b="1" dirty="0"/>
              <a:t>Notes:</a:t>
            </a:r>
            <a:r>
              <a:rPr lang="en-US" sz="2900" dirty="0"/>
              <a:t> This mutation was unexpected and potentially impactful—cue the intrigue. </a:t>
            </a:r>
            <a:r>
              <a:rPr lang="en-US" sz="2900" dirty="0">
                <a:solidFill>
                  <a:schemeClr val="accent1"/>
                </a:solidFill>
              </a:rPr>
              <a:t>This isn’t what we expected….</a:t>
            </a:r>
            <a:endParaRPr lang="en-US" sz="2900" dirty="0"/>
          </a:p>
          <a:p>
            <a:pPr>
              <a:buNone/>
            </a:pPr>
            <a:endParaRPr lang="en-US" sz="2400" b="1" dirty="0"/>
          </a:p>
          <a:p>
            <a:pPr>
              <a:buNone/>
            </a:pPr>
            <a:r>
              <a:rPr lang="en-US" sz="3800" b="1" dirty="0">
                <a:solidFill>
                  <a:schemeClr val="accent1"/>
                </a:solidFill>
              </a:rPr>
              <a:t>Crossing the Threshold</a:t>
            </a:r>
          </a:p>
          <a:p>
            <a:r>
              <a:rPr lang="en-US" sz="2900" b="1" dirty="0"/>
              <a:t>Headline:</a:t>
            </a:r>
            <a:r>
              <a:rPr lang="en-US" sz="2900" dirty="0"/>
              <a:t> From Genes to Behavior: A Phenotypic Clue</a:t>
            </a:r>
          </a:p>
          <a:p>
            <a:r>
              <a:rPr lang="en-US" sz="2900" dirty="0"/>
              <a:t>Show how this mutation correlates with early onset of motor deficits in a mouse model. You’re now linking </a:t>
            </a:r>
            <a:r>
              <a:rPr lang="en-US" sz="2900" b="1" dirty="0"/>
              <a:t>genotype to phenotype</a:t>
            </a:r>
            <a:r>
              <a:rPr lang="en-US" sz="2900" dirty="0"/>
              <a:t>.</a:t>
            </a:r>
            <a:br>
              <a:rPr lang="en-US" sz="2900" dirty="0"/>
            </a:br>
            <a:r>
              <a:rPr lang="en-US" sz="2900" b="1" dirty="0"/>
              <a:t>Visual:</a:t>
            </a:r>
            <a:r>
              <a:rPr lang="en-US" sz="2900" dirty="0"/>
              <a:t> Split panel: (left) genotype heatmap showing mutation, (right) bar chart of reduced maze performance or locomotor activity</a:t>
            </a:r>
            <a:br>
              <a:rPr lang="en-US" sz="2900" dirty="0"/>
            </a:br>
            <a:r>
              <a:rPr lang="en-US" sz="2900" b="1" dirty="0"/>
              <a:t>Notes:</a:t>
            </a:r>
            <a:r>
              <a:rPr lang="en-US" sz="2900" dirty="0"/>
              <a:t> Mutation in Gene X is correlated with motor deficits—potential link to neurodegeneration. </a:t>
            </a:r>
            <a:r>
              <a:rPr lang="en-US" sz="2900" dirty="0">
                <a:solidFill>
                  <a:schemeClr val="accent1"/>
                </a:solidFill>
              </a:rPr>
              <a:t>This gene isn’t just different…it is doing something.</a:t>
            </a:r>
            <a:endParaRPr lang="en-US" sz="2900" dirty="0"/>
          </a:p>
          <a:p>
            <a:endParaRPr lang="en-US" sz="2400" dirty="0"/>
          </a:p>
          <a:p>
            <a:endParaRPr lang="en-US" sz="2400" dirty="0"/>
          </a:p>
          <a:p>
            <a:endParaRPr lang="en-US" dirty="0"/>
          </a:p>
        </p:txBody>
      </p:sp>
      <p:sp>
        <p:nvSpPr>
          <p:cNvPr id="5" name="TextBox 4">
            <a:extLst>
              <a:ext uri="{FF2B5EF4-FFF2-40B4-BE49-F238E27FC236}">
                <a16:creationId xmlns:a16="http://schemas.microsoft.com/office/drawing/2014/main" id="{28042B8A-89BB-B20E-02A3-EE352B68817B}"/>
              </a:ext>
            </a:extLst>
          </p:cNvPr>
          <p:cNvSpPr txBox="1"/>
          <p:nvPr/>
        </p:nvSpPr>
        <p:spPr>
          <a:xfrm>
            <a:off x="-1" y="100343"/>
            <a:ext cx="11835245" cy="369332"/>
          </a:xfrm>
          <a:prstGeom prst="rect">
            <a:avLst/>
          </a:prstGeom>
          <a:noFill/>
        </p:spPr>
        <p:txBody>
          <a:bodyPr wrap="square">
            <a:spAutoFit/>
          </a:bodyPr>
          <a:lstStyle/>
          <a:p>
            <a:pPr algn="ctr"/>
            <a:r>
              <a:rPr lang="en-US" b="1" dirty="0"/>
              <a:t>ChatGPT: break down an example of scientific discovery into the Hero’s Journey for mouse genomics. </a:t>
            </a:r>
          </a:p>
        </p:txBody>
      </p:sp>
    </p:spTree>
    <p:extLst>
      <p:ext uri="{BB962C8B-B14F-4D97-AF65-F5344CB8AC3E}">
        <p14:creationId xmlns:p14="http://schemas.microsoft.com/office/powerpoint/2010/main" val="2929672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77310-659B-843E-C647-8BEEFDCDDE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BF038B1-3782-7833-DA01-D2D78EB5454C}"/>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7CE48AD5-AE12-D7B5-9B89-30B14DFACE0F}"/>
              </a:ext>
            </a:extLst>
          </p:cNvPr>
          <p:cNvSpPr>
            <a:spLocks noGrp="1"/>
          </p:cNvSpPr>
          <p:nvPr>
            <p:ph type="body" sz="quarter" idx="14"/>
          </p:nvPr>
        </p:nvSpPr>
        <p:spPr>
          <a:xfrm>
            <a:off x="103909" y="280363"/>
            <a:ext cx="11949546" cy="5902228"/>
          </a:xfrm>
        </p:spPr>
        <p:txBody>
          <a:bodyPr>
            <a:normAutofit fontScale="70000" lnSpcReduction="20000"/>
          </a:bodyPr>
          <a:lstStyle/>
          <a:p>
            <a:pPr>
              <a:buNone/>
            </a:pPr>
            <a:r>
              <a:rPr lang="en-US" sz="2600" b="1" dirty="0">
                <a:solidFill>
                  <a:schemeClr val="accent1"/>
                </a:solidFill>
              </a:rPr>
              <a:t>Trials and Revelations</a:t>
            </a:r>
          </a:p>
          <a:p>
            <a:r>
              <a:rPr lang="en-US" sz="1700" b="1" dirty="0"/>
              <a:t>Headline:</a:t>
            </a:r>
            <a:r>
              <a:rPr lang="en-US" sz="1700" dirty="0"/>
              <a:t> Exploring the Wider Genomic Landscape</a:t>
            </a:r>
          </a:p>
          <a:p>
            <a:pPr>
              <a:buNone/>
            </a:pPr>
            <a:r>
              <a:rPr lang="en-US" sz="1700" dirty="0"/>
              <a:t>Expand to other strains or cross-species comparisons:</a:t>
            </a:r>
          </a:p>
          <a:p>
            <a:pPr>
              <a:buFont typeface="Arial" panose="020B0604020202020204" pitchFamily="34" charset="0"/>
              <a:buChar char="•"/>
            </a:pPr>
            <a:r>
              <a:rPr lang="en-US" sz="1700" dirty="0"/>
              <a:t>Is this mutation conserved in rats? In humans?</a:t>
            </a:r>
          </a:p>
          <a:p>
            <a:pPr>
              <a:buFont typeface="Arial" panose="020B0604020202020204" pitchFamily="34" charset="0"/>
              <a:buChar char="•"/>
            </a:pPr>
            <a:r>
              <a:rPr lang="en-US" sz="1700" dirty="0"/>
              <a:t>Use PCA plots or UMAPs to show clustering by expression profile or epigenetic markers.</a:t>
            </a:r>
            <a:br>
              <a:rPr lang="en-US" sz="1700" dirty="0"/>
            </a:br>
            <a:r>
              <a:rPr lang="en-US" sz="1700" b="1" dirty="0"/>
              <a:t>Visual:</a:t>
            </a:r>
            <a:r>
              <a:rPr lang="en-US" sz="1700" dirty="0"/>
              <a:t> UMAP or PCA plot showing gene expression clusters by mouse strain; additional heatmap showing epigenetic markers</a:t>
            </a:r>
            <a:br>
              <a:rPr lang="en-US" sz="1700" dirty="0"/>
            </a:br>
            <a:r>
              <a:rPr lang="en-US" sz="1700" b="1" dirty="0"/>
              <a:t>Notes:</a:t>
            </a:r>
            <a:r>
              <a:rPr lang="en-US" sz="1700" dirty="0"/>
              <a:t> Mutation not isolated—appears in functionally related genes across networks. Introduce microscopy images of damaged neurons.</a:t>
            </a:r>
            <a:r>
              <a:rPr lang="en-US" sz="1700" dirty="0">
                <a:solidFill>
                  <a:schemeClr val="accent1"/>
                </a:solidFill>
              </a:rPr>
              <a:t> This gene is part of a bigger story</a:t>
            </a:r>
            <a:endParaRPr lang="en-US" sz="1700" dirty="0"/>
          </a:p>
          <a:p>
            <a:pPr>
              <a:buNone/>
            </a:pPr>
            <a:endParaRPr lang="en-US" sz="1100" b="1" dirty="0"/>
          </a:p>
          <a:p>
            <a:pPr>
              <a:buNone/>
            </a:pPr>
            <a:r>
              <a:rPr lang="en-US" sz="2600" b="1" dirty="0">
                <a:solidFill>
                  <a:schemeClr val="accent1"/>
                </a:solidFill>
              </a:rPr>
              <a:t>The Climax / The Ordeal</a:t>
            </a:r>
          </a:p>
          <a:p>
            <a:r>
              <a:rPr lang="en-US" sz="1700" b="1" dirty="0"/>
              <a:t>Headline:</a:t>
            </a:r>
            <a:r>
              <a:rPr lang="en-US" sz="1700" dirty="0"/>
              <a:t> The Pathway Revealed: A Network of Neurodegeneration</a:t>
            </a:r>
          </a:p>
          <a:p>
            <a:r>
              <a:rPr lang="en-US" sz="1700" dirty="0"/>
              <a:t>Reveal a </a:t>
            </a:r>
            <a:r>
              <a:rPr lang="en-US" sz="1700" b="1" dirty="0"/>
              <a:t>network visualization</a:t>
            </a:r>
            <a:r>
              <a:rPr lang="en-US" sz="1700" dirty="0"/>
              <a:t> of the gene’s pathway. It connects to several neurodegeneration-linked genes.</a:t>
            </a:r>
            <a:br>
              <a:rPr lang="en-US" sz="1700" dirty="0"/>
            </a:br>
            <a:r>
              <a:rPr lang="en-US" sz="1700" dirty="0"/>
              <a:t>This could be a </a:t>
            </a:r>
            <a:r>
              <a:rPr lang="en-US" sz="1700" b="1" dirty="0"/>
              <a:t>biomarker</a:t>
            </a:r>
            <a:r>
              <a:rPr lang="en-US" sz="1700" dirty="0"/>
              <a:t>. Or a </a:t>
            </a:r>
            <a:r>
              <a:rPr lang="en-US" sz="1700" b="1" dirty="0"/>
              <a:t>target</a:t>
            </a:r>
            <a:r>
              <a:rPr lang="en-US" sz="1700" dirty="0"/>
              <a:t>.</a:t>
            </a:r>
            <a:br>
              <a:rPr lang="en-US" sz="1700" dirty="0"/>
            </a:br>
            <a:r>
              <a:rPr lang="en-US" sz="1700" b="1" dirty="0"/>
              <a:t>Visual:</a:t>
            </a:r>
            <a:r>
              <a:rPr lang="en-US" sz="1700" dirty="0"/>
              <a:t> Gene interaction network with Gene X as a central hub; bold red links to known Alzheimer's/Parkinson’s genes</a:t>
            </a:r>
            <a:br>
              <a:rPr lang="en-US" sz="1700" dirty="0"/>
            </a:br>
            <a:r>
              <a:rPr lang="en-US" sz="1700" b="1" dirty="0"/>
              <a:t>Notes:</a:t>
            </a:r>
            <a:r>
              <a:rPr lang="en-US" sz="1700" dirty="0"/>
              <a:t> This gene isn't just an outlier—it's a potential master regulator. High tension moment. </a:t>
            </a:r>
            <a:r>
              <a:rPr lang="en-US" sz="1700" dirty="0">
                <a:solidFill>
                  <a:schemeClr val="accent1"/>
                </a:solidFill>
              </a:rPr>
              <a:t>This is the point of no return—we’ve found a key node.</a:t>
            </a:r>
          </a:p>
          <a:p>
            <a:pPr>
              <a:buNone/>
            </a:pPr>
            <a:endParaRPr lang="en-US" sz="1100" b="1" dirty="0"/>
          </a:p>
          <a:p>
            <a:pPr>
              <a:buNone/>
            </a:pPr>
            <a:r>
              <a:rPr lang="en-US" sz="2600" b="1" dirty="0">
                <a:solidFill>
                  <a:schemeClr val="accent1"/>
                </a:solidFill>
              </a:rPr>
              <a:t>Return with the Elixir</a:t>
            </a:r>
          </a:p>
          <a:p>
            <a:r>
              <a:rPr lang="en-US" sz="1700" b="1" dirty="0"/>
              <a:t>Headline:</a:t>
            </a:r>
            <a:r>
              <a:rPr lang="en-US" sz="1700" dirty="0"/>
              <a:t> Breakthroughs and Hope: From Discovery to Intervention</a:t>
            </a:r>
          </a:p>
          <a:p>
            <a:pPr>
              <a:buNone/>
            </a:pPr>
            <a:r>
              <a:rPr lang="en-US" sz="1700" dirty="0"/>
              <a:t>Wrap up with how this discovery led to:</a:t>
            </a:r>
          </a:p>
          <a:p>
            <a:pPr>
              <a:buFont typeface="Arial" panose="020B0604020202020204" pitchFamily="34" charset="0"/>
              <a:buChar char="•"/>
            </a:pPr>
            <a:r>
              <a:rPr lang="en-US" sz="1700" dirty="0"/>
              <a:t> A potential drug screen. </a:t>
            </a:r>
          </a:p>
          <a:p>
            <a:pPr>
              <a:buFont typeface="Arial" panose="020B0604020202020204" pitchFamily="34" charset="0"/>
              <a:buChar char="•"/>
            </a:pPr>
            <a:r>
              <a:rPr lang="en-US" sz="1700" dirty="0"/>
              <a:t> New insights into disease modeling.</a:t>
            </a:r>
          </a:p>
          <a:p>
            <a:pPr>
              <a:buFont typeface="Arial" panose="020B0604020202020204" pitchFamily="34" charset="0"/>
              <a:buChar char="•"/>
            </a:pPr>
            <a:r>
              <a:rPr lang="en-US" sz="1700" dirty="0"/>
              <a:t> A CRISPR-based experiment that reversed symptoms in a pilot study.</a:t>
            </a:r>
            <a:br>
              <a:rPr lang="en-US" sz="1700" dirty="0"/>
            </a:br>
            <a:r>
              <a:rPr lang="en-US" sz="1700" b="1" dirty="0"/>
              <a:t>Visual:</a:t>
            </a:r>
            <a:r>
              <a:rPr lang="en-US" sz="1700" dirty="0"/>
              <a:t> Before-and-after mouse performance chart; image of treated vs. untreated brain slices</a:t>
            </a:r>
            <a:br>
              <a:rPr lang="en-US" sz="1700" dirty="0"/>
            </a:br>
            <a:r>
              <a:rPr lang="en-US" sz="1700" b="1" dirty="0"/>
              <a:t>Notes:</a:t>
            </a:r>
            <a:r>
              <a:rPr lang="en-US" sz="1700" dirty="0"/>
              <a:t> Preliminary results from CRISPR experiments show symptom reversal. Ending on hope. </a:t>
            </a:r>
            <a:r>
              <a:rPr lang="en-US" sz="1700" dirty="0">
                <a:solidFill>
                  <a:schemeClr val="accent1"/>
                </a:solidFill>
              </a:rPr>
              <a:t>Knowledge is power—and this gene could change lives</a:t>
            </a:r>
          </a:p>
          <a:p>
            <a:pPr>
              <a:buNone/>
            </a:pPr>
            <a:endParaRPr lang="en-US" sz="1100" b="1" dirty="0"/>
          </a:p>
          <a:p>
            <a:endParaRPr lang="en-US" sz="2400" dirty="0"/>
          </a:p>
          <a:p>
            <a:endParaRPr lang="en-US" dirty="0"/>
          </a:p>
        </p:txBody>
      </p:sp>
    </p:spTree>
    <p:extLst>
      <p:ext uri="{BB962C8B-B14F-4D97-AF65-F5344CB8AC3E}">
        <p14:creationId xmlns:p14="http://schemas.microsoft.com/office/powerpoint/2010/main" val="2105965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27EE-C221-2810-F918-AE0586B7073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7C70315-5BA7-DF96-4B98-307A8122E54D}"/>
              </a:ext>
            </a:extLst>
          </p:cNvPr>
          <p:cNvSpPr>
            <a:spLocks noGrp="1"/>
          </p:cNvSpPr>
          <p:nvPr>
            <p:ph type="body" sz="quarter" idx="12"/>
          </p:nvPr>
        </p:nvSpPr>
        <p:spPr/>
        <p:txBody>
          <a:bodyPr/>
          <a:lstStyle/>
          <a:p>
            <a:r>
              <a:rPr lang="en-US" dirty="0"/>
              <a:t>Practical Visualization</a:t>
            </a:r>
          </a:p>
        </p:txBody>
      </p:sp>
      <p:sp>
        <p:nvSpPr>
          <p:cNvPr id="7" name="TextBox 6">
            <a:extLst>
              <a:ext uri="{FF2B5EF4-FFF2-40B4-BE49-F238E27FC236}">
                <a16:creationId xmlns:a16="http://schemas.microsoft.com/office/drawing/2014/main" id="{73A551BA-32F1-E9A3-72D5-B3360FF3EECC}"/>
              </a:ext>
            </a:extLst>
          </p:cNvPr>
          <p:cNvSpPr txBox="1"/>
          <p:nvPr/>
        </p:nvSpPr>
        <p:spPr>
          <a:xfrm>
            <a:off x="5698836" y="427123"/>
            <a:ext cx="5220725" cy="646331"/>
          </a:xfrm>
          <a:prstGeom prst="rect">
            <a:avLst/>
          </a:prstGeom>
          <a:noFill/>
        </p:spPr>
        <p:txBody>
          <a:bodyPr wrap="none" rtlCol="0">
            <a:spAutoFit/>
          </a:bodyPr>
          <a:lstStyle/>
          <a:p>
            <a:r>
              <a:rPr lang="en-US" sz="1800" dirty="0">
                <a:solidFill>
                  <a:srgbClr val="0070C0"/>
                </a:solidFill>
              </a:rPr>
              <a:t> The Baseline: Conserved Genes Across Mouse Strains</a:t>
            </a:r>
          </a:p>
          <a:p>
            <a:endParaRPr lang="en-US" dirty="0"/>
          </a:p>
        </p:txBody>
      </p:sp>
      <p:sp>
        <p:nvSpPr>
          <p:cNvPr id="8" name="TextBox 7">
            <a:extLst>
              <a:ext uri="{FF2B5EF4-FFF2-40B4-BE49-F238E27FC236}">
                <a16:creationId xmlns:a16="http://schemas.microsoft.com/office/drawing/2014/main" id="{6DF9B6FB-B0A6-188A-EA9D-D0434A2E7A95}"/>
              </a:ext>
            </a:extLst>
          </p:cNvPr>
          <p:cNvSpPr txBox="1"/>
          <p:nvPr/>
        </p:nvSpPr>
        <p:spPr>
          <a:xfrm>
            <a:off x="6463634" y="1464164"/>
            <a:ext cx="3965573" cy="369332"/>
          </a:xfrm>
          <a:prstGeom prst="rect">
            <a:avLst/>
          </a:prstGeom>
          <a:noFill/>
        </p:spPr>
        <p:txBody>
          <a:bodyPr wrap="none" rtlCol="0">
            <a:spAutoFit/>
          </a:bodyPr>
          <a:lstStyle/>
          <a:p>
            <a:r>
              <a:rPr lang="en-US" dirty="0">
                <a:solidFill>
                  <a:srgbClr val="0070C0"/>
                </a:solidFill>
              </a:rPr>
              <a:t>Introduce a surprising mutation hotspot</a:t>
            </a:r>
          </a:p>
        </p:txBody>
      </p:sp>
      <p:sp>
        <p:nvSpPr>
          <p:cNvPr id="9" name="TextBox 8">
            <a:extLst>
              <a:ext uri="{FF2B5EF4-FFF2-40B4-BE49-F238E27FC236}">
                <a16:creationId xmlns:a16="http://schemas.microsoft.com/office/drawing/2014/main" id="{2AED96C7-1979-FBA7-C561-9E05D3E569E4}"/>
              </a:ext>
            </a:extLst>
          </p:cNvPr>
          <p:cNvSpPr txBox="1"/>
          <p:nvPr/>
        </p:nvSpPr>
        <p:spPr>
          <a:xfrm>
            <a:off x="6802981" y="4165234"/>
            <a:ext cx="2913042" cy="369332"/>
          </a:xfrm>
          <a:prstGeom prst="rect">
            <a:avLst/>
          </a:prstGeom>
          <a:noFill/>
        </p:spPr>
        <p:txBody>
          <a:bodyPr wrap="none" rtlCol="0">
            <a:spAutoFit/>
          </a:bodyPr>
          <a:lstStyle/>
          <a:p>
            <a:r>
              <a:rPr lang="en-US" dirty="0">
                <a:solidFill>
                  <a:srgbClr val="0070C0"/>
                </a:solidFill>
              </a:rPr>
              <a:t>Link genotype to phenotype.</a:t>
            </a:r>
          </a:p>
        </p:txBody>
      </p:sp>
      <p:sp>
        <p:nvSpPr>
          <p:cNvPr id="11" name="TextBox 10">
            <a:extLst>
              <a:ext uri="{FF2B5EF4-FFF2-40B4-BE49-F238E27FC236}">
                <a16:creationId xmlns:a16="http://schemas.microsoft.com/office/drawing/2014/main" id="{FE834BEC-07A7-65E7-95EB-E8A166530B4A}"/>
              </a:ext>
            </a:extLst>
          </p:cNvPr>
          <p:cNvSpPr txBox="1"/>
          <p:nvPr/>
        </p:nvSpPr>
        <p:spPr>
          <a:xfrm>
            <a:off x="5124771" y="5363587"/>
            <a:ext cx="5159687" cy="369332"/>
          </a:xfrm>
          <a:prstGeom prst="rect">
            <a:avLst/>
          </a:prstGeom>
          <a:noFill/>
        </p:spPr>
        <p:txBody>
          <a:bodyPr wrap="square">
            <a:spAutoFit/>
          </a:bodyPr>
          <a:lstStyle/>
          <a:p>
            <a:pPr algn="ctr"/>
            <a:r>
              <a:rPr lang="en-US" dirty="0">
                <a:solidFill>
                  <a:srgbClr val="0070C0"/>
                </a:solidFill>
              </a:rPr>
              <a:t>Expand to other strains or cross-species comparison</a:t>
            </a:r>
          </a:p>
        </p:txBody>
      </p:sp>
      <p:sp>
        <p:nvSpPr>
          <p:cNvPr id="15" name="TextBox 14">
            <a:extLst>
              <a:ext uri="{FF2B5EF4-FFF2-40B4-BE49-F238E27FC236}">
                <a16:creationId xmlns:a16="http://schemas.microsoft.com/office/drawing/2014/main" id="{839A706A-7229-74AC-7DF7-5E06AA53708F}"/>
              </a:ext>
            </a:extLst>
          </p:cNvPr>
          <p:cNvSpPr txBox="1"/>
          <p:nvPr/>
        </p:nvSpPr>
        <p:spPr>
          <a:xfrm>
            <a:off x="2132945" y="381264"/>
            <a:ext cx="3761509" cy="923330"/>
          </a:xfrm>
          <a:prstGeom prst="rect">
            <a:avLst/>
          </a:prstGeom>
          <a:noFill/>
        </p:spPr>
        <p:txBody>
          <a:bodyPr wrap="square">
            <a:spAutoFit/>
          </a:bodyPr>
          <a:lstStyle/>
          <a:p>
            <a:pPr>
              <a:buNone/>
            </a:pPr>
            <a:r>
              <a:rPr lang="en-US" dirty="0">
                <a:solidFill>
                  <a:srgbClr val="0070C0"/>
                </a:solidFill>
              </a:rPr>
              <a:t>How this discovery led to:</a:t>
            </a:r>
          </a:p>
          <a:p>
            <a:pPr>
              <a:buFont typeface="Arial" panose="020B0604020202020204" pitchFamily="34" charset="0"/>
              <a:buChar char="•"/>
            </a:pPr>
            <a:r>
              <a:rPr lang="en-US" dirty="0">
                <a:solidFill>
                  <a:srgbClr val="0070C0"/>
                </a:solidFill>
              </a:rPr>
              <a:t> A potential drug screen.</a:t>
            </a:r>
          </a:p>
          <a:p>
            <a:pPr>
              <a:buFont typeface="Arial" panose="020B0604020202020204" pitchFamily="34" charset="0"/>
              <a:buChar char="•"/>
            </a:pPr>
            <a:r>
              <a:rPr lang="en-US" dirty="0">
                <a:solidFill>
                  <a:srgbClr val="0070C0"/>
                </a:solidFill>
              </a:rPr>
              <a:t> New insights into disease modeling.</a:t>
            </a:r>
          </a:p>
        </p:txBody>
      </p:sp>
      <p:sp>
        <p:nvSpPr>
          <p:cNvPr id="13" name="TextBox 12">
            <a:extLst>
              <a:ext uri="{FF2B5EF4-FFF2-40B4-BE49-F238E27FC236}">
                <a16:creationId xmlns:a16="http://schemas.microsoft.com/office/drawing/2014/main" id="{BE9E88F9-572C-56BF-DB70-5470D8F8CA6D}"/>
              </a:ext>
            </a:extLst>
          </p:cNvPr>
          <p:cNvSpPr txBox="1"/>
          <p:nvPr/>
        </p:nvSpPr>
        <p:spPr>
          <a:xfrm>
            <a:off x="1446314" y="4288408"/>
            <a:ext cx="4166241" cy="646331"/>
          </a:xfrm>
          <a:prstGeom prst="rect">
            <a:avLst/>
          </a:prstGeom>
          <a:noFill/>
        </p:spPr>
        <p:txBody>
          <a:bodyPr wrap="square">
            <a:spAutoFit/>
          </a:bodyPr>
          <a:lstStyle/>
          <a:p>
            <a:pPr algn="ctr"/>
            <a:r>
              <a:rPr lang="en-US" dirty="0">
                <a:solidFill>
                  <a:srgbClr val="0070C0"/>
                </a:solidFill>
              </a:rPr>
              <a:t>Reveal a </a:t>
            </a:r>
            <a:r>
              <a:rPr lang="en-US" b="1" dirty="0">
                <a:solidFill>
                  <a:srgbClr val="0070C0"/>
                </a:solidFill>
              </a:rPr>
              <a:t>network visualization</a:t>
            </a:r>
            <a:r>
              <a:rPr lang="en-US" dirty="0">
                <a:solidFill>
                  <a:srgbClr val="0070C0"/>
                </a:solidFill>
              </a:rPr>
              <a:t> of the gene’s pathway</a:t>
            </a:r>
          </a:p>
        </p:txBody>
      </p:sp>
      <p:sp>
        <p:nvSpPr>
          <p:cNvPr id="16" name="Oval 15">
            <a:extLst>
              <a:ext uri="{FF2B5EF4-FFF2-40B4-BE49-F238E27FC236}">
                <a16:creationId xmlns:a16="http://schemas.microsoft.com/office/drawing/2014/main" id="{D6024DED-DE2C-5DEC-AE07-CDD5E66F7176}"/>
              </a:ext>
            </a:extLst>
          </p:cNvPr>
          <p:cNvSpPr/>
          <p:nvPr/>
        </p:nvSpPr>
        <p:spPr>
          <a:xfrm>
            <a:off x="2733964" y="308996"/>
            <a:ext cx="6268874" cy="5555738"/>
          </a:xfrm>
          <a:prstGeom prst="ellipse">
            <a:avLst/>
          </a:prstGeom>
          <a:noFill/>
          <a:ln w="3810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F1EC89F-D7B5-F931-1F7B-712296D7FA3C}"/>
              </a:ext>
            </a:extLst>
          </p:cNvPr>
          <p:cNvCxnSpPr>
            <a:cxnSpLocks/>
            <a:stCxn id="16" idx="2"/>
            <a:endCxn id="16" idx="6"/>
          </p:cNvCxnSpPr>
          <p:nvPr/>
        </p:nvCxnSpPr>
        <p:spPr>
          <a:xfrm>
            <a:off x="2733964" y="3086865"/>
            <a:ext cx="62688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3F2338-BBCE-BE12-70E7-0E4276DAFA61}"/>
              </a:ext>
            </a:extLst>
          </p:cNvPr>
          <p:cNvCxnSpPr>
            <a:cxnSpLocks/>
            <a:stCxn id="16" idx="0"/>
          </p:cNvCxnSpPr>
          <p:nvPr/>
        </p:nvCxnSpPr>
        <p:spPr>
          <a:xfrm>
            <a:off x="5868401" y="308996"/>
            <a:ext cx="0" cy="2777869"/>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7EB205A-91EF-816F-2775-00875EB26C42}"/>
              </a:ext>
            </a:extLst>
          </p:cNvPr>
          <p:cNvSpPr txBox="1"/>
          <p:nvPr/>
        </p:nvSpPr>
        <p:spPr>
          <a:xfrm>
            <a:off x="5078590" y="-58101"/>
            <a:ext cx="1631729" cy="369332"/>
          </a:xfrm>
          <a:prstGeom prst="rect">
            <a:avLst/>
          </a:prstGeom>
          <a:noFill/>
        </p:spPr>
        <p:txBody>
          <a:bodyPr wrap="none" rtlCol="0">
            <a:spAutoFit/>
          </a:bodyPr>
          <a:lstStyle/>
          <a:p>
            <a:r>
              <a:rPr lang="en-US" dirty="0">
                <a:solidFill>
                  <a:schemeClr val="bg2">
                    <a:lumMod val="50000"/>
                  </a:schemeClr>
                </a:solidFill>
              </a:rPr>
              <a:t>Ordinary World</a:t>
            </a:r>
          </a:p>
        </p:txBody>
      </p:sp>
      <p:sp>
        <p:nvSpPr>
          <p:cNvPr id="22" name="TextBox 21">
            <a:extLst>
              <a:ext uri="{FF2B5EF4-FFF2-40B4-BE49-F238E27FC236}">
                <a16:creationId xmlns:a16="http://schemas.microsoft.com/office/drawing/2014/main" id="{D06B832A-5531-488A-AE72-439035F921EA}"/>
              </a:ext>
            </a:extLst>
          </p:cNvPr>
          <p:cNvSpPr txBox="1"/>
          <p:nvPr/>
        </p:nvSpPr>
        <p:spPr>
          <a:xfrm>
            <a:off x="7954270" y="842929"/>
            <a:ext cx="1810111" cy="369332"/>
          </a:xfrm>
          <a:prstGeom prst="rect">
            <a:avLst/>
          </a:prstGeom>
          <a:noFill/>
        </p:spPr>
        <p:txBody>
          <a:bodyPr wrap="none" rtlCol="0">
            <a:spAutoFit/>
          </a:bodyPr>
          <a:lstStyle/>
          <a:p>
            <a:r>
              <a:rPr lang="en-US" dirty="0">
                <a:solidFill>
                  <a:schemeClr val="bg2">
                    <a:lumMod val="50000"/>
                  </a:schemeClr>
                </a:solidFill>
              </a:rPr>
              <a:t>Call to Adventure</a:t>
            </a:r>
          </a:p>
        </p:txBody>
      </p:sp>
      <p:sp>
        <p:nvSpPr>
          <p:cNvPr id="23" name="TextBox 22">
            <a:extLst>
              <a:ext uri="{FF2B5EF4-FFF2-40B4-BE49-F238E27FC236}">
                <a16:creationId xmlns:a16="http://schemas.microsoft.com/office/drawing/2014/main" id="{05066260-6AE9-5FD0-76BA-C9354B17B7A4}"/>
              </a:ext>
            </a:extLst>
          </p:cNvPr>
          <p:cNvSpPr txBox="1"/>
          <p:nvPr/>
        </p:nvSpPr>
        <p:spPr>
          <a:xfrm>
            <a:off x="8836583" y="3615767"/>
            <a:ext cx="2324354" cy="369332"/>
          </a:xfrm>
          <a:prstGeom prst="rect">
            <a:avLst/>
          </a:prstGeom>
          <a:noFill/>
        </p:spPr>
        <p:txBody>
          <a:bodyPr wrap="none" rtlCol="0">
            <a:spAutoFit/>
          </a:bodyPr>
          <a:lstStyle/>
          <a:p>
            <a:r>
              <a:rPr lang="en-US" dirty="0">
                <a:solidFill>
                  <a:schemeClr val="bg2">
                    <a:lumMod val="50000"/>
                  </a:schemeClr>
                </a:solidFill>
              </a:rPr>
              <a:t>Crossing the Threshold</a:t>
            </a:r>
          </a:p>
        </p:txBody>
      </p:sp>
      <p:sp>
        <p:nvSpPr>
          <p:cNvPr id="24" name="TextBox 23">
            <a:extLst>
              <a:ext uri="{FF2B5EF4-FFF2-40B4-BE49-F238E27FC236}">
                <a16:creationId xmlns:a16="http://schemas.microsoft.com/office/drawing/2014/main" id="{DA4F0650-4383-8BBD-9273-20B726A73480}"/>
              </a:ext>
            </a:extLst>
          </p:cNvPr>
          <p:cNvSpPr txBox="1"/>
          <p:nvPr/>
        </p:nvSpPr>
        <p:spPr>
          <a:xfrm>
            <a:off x="1176654" y="1279498"/>
            <a:ext cx="2217145" cy="369332"/>
          </a:xfrm>
          <a:prstGeom prst="rect">
            <a:avLst/>
          </a:prstGeom>
          <a:noFill/>
        </p:spPr>
        <p:txBody>
          <a:bodyPr wrap="none" rtlCol="0">
            <a:spAutoFit/>
          </a:bodyPr>
          <a:lstStyle/>
          <a:p>
            <a:r>
              <a:rPr lang="en-US" dirty="0">
                <a:solidFill>
                  <a:schemeClr val="bg2">
                    <a:lumMod val="50000"/>
                  </a:schemeClr>
                </a:solidFill>
              </a:rPr>
              <a:t>Return with the Elixir</a:t>
            </a:r>
          </a:p>
        </p:txBody>
      </p:sp>
      <p:sp>
        <p:nvSpPr>
          <p:cNvPr id="25" name="TextBox 24">
            <a:extLst>
              <a:ext uri="{FF2B5EF4-FFF2-40B4-BE49-F238E27FC236}">
                <a16:creationId xmlns:a16="http://schemas.microsoft.com/office/drawing/2014/main" id="{8884FCC8-FEE0-5535-C42A-BFD75EB14A03}"/>
              </a:ext>
            </a:extLst>
          </p:cNvPr>
          <p:cNvSpPr txBox="1"/>
          <p:nvPr/>
        </p:nvSpPr>
        <p:spPr>
          <a:xfrm>
            <a:off x="2498940" y="4974205"/>
            <a:ext cx="1217064" cy="369332"/>
          </a:xfrm>
          <a:prstGeom prst="rect">
            <a:avLst/>
          </a:prstGeom>
          <a:noFill/>
        </p:spPr>
        <p:txBody>
          <a:bodyPr wrap="none" rtlCol="0">
            <a:spAutoFit/>
          </a:bodyPr>
          <a:lstStyle/>
          <a:p>
            <a:r>
              <a:rPr lang="en-US" dirty="0">
                <a:solidFill>
                  <a:schemeClr val="bg2">
                    <a:lumMod val="50000"/>
                  </a:schemeClr>
                </a:solidFill>
              </a:rPr>
              <a:t>The Ordeal</a:t>
            </a:r>
          </a:p>
        </p:txBody>
      </p:sp>
      <p:sp>
        <p:nvSpPr>
          <p:cNvPr id="26" name="TextBox 25">
            <a:extLst>
              <a:ext uri="{FF2B5EF4-FFF2-40B4-BE49-F238E27FC236}">
                <a16:creationId xmlns:a16="http://schemas.microsoft.com/office/drawing/2014/main" id="{516DE480-AF56-C08C-CFDD-68277E7C5764}"/>
              </a:ext>
            </a:extLst>
          </p:cNvPr>
          <p:cNvSpPr txBox="1"/>
          <p:nvPr/>
        </p:nvSpPr>
        <p:spPr>
          <a:xfrm>
            <a:off x="5124771" y="5864733"/>
            <a:ext cx="1652375" cy="369332"/>
          </a:xfrm>
          <a:prstGeom prst="rect">
            <a:avLst/>
          </a:prstGeom>
          <a:noFill/>
        </p:spPr>
        <p:txBody>
          <a:bodyPr wrap="none" rtlCol="0">
            <a:spAutoFit/>
          </a:bodyPr>
          <a:lstStyle/>
          <a:p>
            <a:r>
              <a:rPr lang="en-US" dirty="0">
                <a:solidFill>
                  <a:schemeClr val="bg2">
                    <a:lumMod val="50000"/>
                  </a:schemeClr>
                </a:solidFill>
              </a:rPr>
              <a:t>Innermost Cave</a:t>
            </a:r>
          </a:p>
        </p:txBody>
      </p:sp>
    </p:spTree>
    <p:extLst>
      <p:ext uri="{BB962C8B-B14F-4D97-AF65-F5344CB8AC3E}">
        <p14:creationId xmlns:p14="http://schemas.microsoft.com/office/powerpoint/2010/main" val="3210806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538DA-E2F1-7056-A0AA-8D94533511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A76A38A-07B4-89D2-F76A-3A63F159E334}"/>
              </a:ext>
            </a:extLst>
          </p:cNvPr>
          <p:cNvSpPr>
            <a:spLocks noGrp="1"/>
          </p:cNvSpPr>
          <p:nvPr>
            <p:ph type="body" sz="quarter" idx="12"/>
          </p:nvPr>
        </p:nvSpPr>
        <p:spPr/>
        <p:txBody>
          <a:bodyPr/>
          <a:lstStyle/>
          <a:p>
            <a:r>
              <a:rPr lang="en-US" dirty="0"/>
              <a:t>Practical Visualization</a:t>
            </a:r>
          </a:p>
        </p:txBody>
      </p:sp>
      <p:sp>
        <p:nvSpPr>
          <p:cNvPr id="4" name="TextBox 3">
            <a:extLst>
              <a:ext uri="{FF2B5EF4-FFF2-40B4-BE49-F238E27FC236}">
                <a16:creationId xmlns:a16="http://schemas.microsoft.com/office/drawing/2014/main" id="{76DA6EC6-2747-D793-2E57-B2E6B569BA6C}"/>
              </a:ext>
            </a:extLst>
          </p:cNvPr>
          <p:cNvSpPr txBox="1"/>
          <p:nvPr/>
        </p:nvSpPr>
        <p:spPr>
          <a:xfrm>
            <a:off x="535708" y="1154547"/>
            <a:ext cx="11490037" cy="4401205"/>
          </a:xfrm>
          <a:prstGeom prst="rect">
            <a:avLst/>
          </a:prstGeom>
          <a:noFill/>
        </p:spPr>
        <p:txBody>
          <a:bodyPr wrap="square">
            <a:spAutoFit/>
          </a:bodyPr>
          <a:lstStyle/>
          <a:p>
            <a:pPr marL="514350" indent="-514350">
              <a:buFont typeface="+mj-lt"/>
              <a:buAutoNum type="arabicPeriod"/>
              <a:defRPr sz="1800"/>
            </a:pPr>
            <a:r>
              <a:rPr lang="en-US" sz="2800" dirty="0"/>
              <a:t>Variable type &amp; question‑driven design leads to effective visuals</a:t>
            </a:r>
          </a:p>
          <a:p>
            <a:pPr marL="514350" indent="-514350">
              <a:buFont typeface="+mj-lt"/>
              <a:buAutoNum type="arabicPeriod"/>
              <a:defRPr sz="1800"/>
            </a:pPr>
            <a:endParaRPr lang="en-US" sz="2800" dirty="0"/>
          </a:p>
          <a:p>
            <a:pPr marL="514350" indent="-514350">
              <a:buFont typeface="+mj-lt"/>
              <a:buAutoNum type="arabicPeriod"/>
              <a:defRPr sz="1800"/>
            </a:pPr>
            <a:r>
              <a:rPr lang="en-US" sz="2800" dirty="0"/>
              <a:t>Cognitive principles guide audience attention and comprehension</a:t>
            </a:r>
          </a:p>
          <a:p>
            <a:pPr marL="971539" lvl="1" indent="-514350">
              <a:buFont typeface="Arial" panose="020B0604020202020204" pitchFamily="34" charset="0"/>
              <a:buChar char="•"/>
              <a:defRPr sz="1800"/>
            </a:pPr>
            <a:r>
              <a:rPr lang="en-US" sz="2800" dirty="0"/>
              <a:t>Especially limit cognitive load</a:t>
            </a:r>
          </a:p>
          <a:p>
            <a:pPr marL="971539" lvl="1" indent="-514350">
              <a:buFont typeface="Arial" panose="020B0604020202020204" pitchFamily="34" charset="0"/>
              <a:buChar char="•"/>
              <a:defRPr sz="1800"/>
            </a:pPr>
            <a:r>
              <a:rPr lang="en-US" sz="2800" dirty="0"/>
              <a:t>Emphasize relationships</a:t>
            </a:r>
          </a:p>
          <a:p>
            <a:pPr lvl="1">
              <a:defRPr sz="1800"/>
            </a:pPr>
            <a:endParaRPr lang="en-US" sz="2800" dirty="0"/>
          </a:p>
          <a:p>
            <a:pPr marL="514350" indent="-514350">
              <a:buFont typeface="+mj-lt"/>
              <a:buAutoNum type="arabicPeriod"/>
              <a:defRPr sz="1800"/>
            </a:pPr>
            <a:r>
              <a:rPr lang="en-US" sz="2800" dirty="0"/>
              <a:t>Ethics and clarity are non‑negotiable in data communication</a:t>
            </a:r>
          </a:p>
          <a:p>
            <a:pPr marL="514350" indent="-514350">
              <a:buFont typeface="+mj-lt"/>
              <a:buAutoNum type="arabicPeriod"/>
              <a:defRPr sz="1800"/>
            </a:pPr>
            <a:endParaRPr lang="en-US" sz="2800" dirty="0"/>
          </a:p>
          <a:p>
            <a:pPr marL="514350" indent="-514350">
              <a:buFont typeface="+mj-lt"/>
              <a:buAutoNum type="arabicPeriod"/>
              <a:defRPr sz="1800"/>
            </a:pPr>
            <a:r>
              <a:rPr lang="en-US" sz="2800" dirty="0"/>
              <a:t>Use visualizations as part of a larger narrative</a:t>
            </a:r>
          </a:p>
          <a:p>
            <a:pPr marL="971539" lvl="1" indent="-514350">
              <a:buFont typeface="Arial" panose="020B0604020202020204" pitchFamily="34" charset="0"/>
              <a:buChar char="•"/>
              <a:defRPr sz="1800"/>
            </a:pPr>
            <a:r>
              <a:rPr lang="en-US" sz="2800" dirty="0"/>
              <a:t>If you don’t give your audience a ’story’, they will find one for you</a:t>
            </a:r>
          </a:p>
        </p:txBody>
      </p:sp>
      <p:sp>
        <p:nvSpPr>
          <p:cNvPr id="6" name="TextBox 5">
            <a:extLst>
              <a:ext uri="{FF2B5EF4-FFF2-40B4-BE49-F238E27FC236}">
                <a16:creationId xmlns:a16="http://schemas.microsoft.com/office/drawing/2014/main" id="{B557EA59-5977-D07C-9255-9B2E0DEAF0AA}"/>
              </a:ext>
            </a:extLst>
          </p:cNvPr>
          <p:cNvSpPr txBox="1"/>
          <p:nvPr/>
        </p:nvSpPr>
        <p:spPr>
          <a:xfrm>
            <a:off x="535708" y="323442"/>
            <a:ext cx="1808700" cy="584775"/>
          </a:xfrm>
          <a:prstGeom prst="rect">
            <a:avLst/>
          </a:prstGeom>
          <a:noFill/>
        </p:spPr>
        <p:txBody>
          <a:bodyPr wrap="none" rtlCol="0">
            <a:spAutoFit/>
          </a:bodyPr>
          <a:lstStyle/>
          <a:p>
            <a:r>
              <a:rPr lang="en-US" sz="3200" b="1" dirty="0"/>
              <a:t>Summary</a:t>
            </a:r>
          </a:p>
        </p:txBody>
      </p:sp>
      <p:sp>
        <p:nvSpPr>
          <p:cNvPr id="12" name="TextBox 11">
            <a:extLst>
              <a:ext uri="{FF2B5EF4-FFF2-40B4-BE49-F238E27FC236}">
                <a16:creationId xmlns:a16="http://schemas.microsoft.com/office/drawing/2014/main" id="{1E290B8A-F656-AD33-616F-E4128EABFF34}"/>
              </a:ext>
            </a:extLst>
          </p:cNvPr>
          <p:cNvSpPr txBox="1"/>
          <p:nvPr/>
        </p:nvSpPr>
        <p:spPr>
          <a:xfrm>
            <a:off x="364507" y="6409976"/>
            <a:ext cx="4509696" cy="400110"/>
          </a:xfrm>
          <a:prstGeom prst="rect">
            <a:avLst/>
          </a:prstGeom>
          <a:noFill/>
        </p:spPr>
        <p:txBody>
          <a:bodyPr wrap="none" rtlCol="0">
            <a:spAutoFit/>
          </a:bodyPr>
          <a:lstStyle/>
          <a:p>
            <a:r>
              <a:rPr lang="en-US" sz="2000" b="1" dirty="0"/>
              <a:t>https://</a:t>
            </a:r>
            <a:r>
              <a:rPr lang="en-US" sz="2000" b="1" dirty="0" err="1"/>
              <a:t>forms.office.com</a:t>
            </a:r>
            <a:r>
              <a:rPr lang="en-US" sz="2000" b="1" dirty="0"/>
              <a:t>/r/dceAZNUVc1</a:t>
            </a:r>
          </a:p>
        </p:txBody>
      </p:sp>
    </p:spTree>
    <p:extLst>
      <p:ext uri="{BB962C8B-B14F-4D97-AF65-F5344CB8AC3E}">
        <p14:creationId xmlns:p14="http://schemas.microsoft.com/office/powerpoint/2010/main" val="3031565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79700-A509-0A3D-A93C-DCFFA8E25FB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869E42-0C82-502C-3F8E-2713613C6F7F}"/>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FE535DB4-2EE5-0299-6051-F43AA3DB3004}"/>
              </a:ext>
            </a:extLst>
          </p:cNvPr>
          <p:cNvSpPr>
            <a:spLocks noGrp="1"/>
          </p:cNvSpPr>
          <p:nvPr>
            <p:ph type="body" sz="quarter" idx="14"/>
          </p:nvPr>
        </p:nvSpPr>
        <p:spPr>
          <a:xfrm>
            <a:off x="286968" y="90834"/>
            <a:ext cx="11358932" cy="6208367"/>
          </a:xfrm>
        </p:spPr>
        <p:txBody>
          <a:bodyPr>
            <a:normAutofit fontScale="92500" lnSpcReduction="10000"/>
          </a:bodyPr>
          <a:lstStyle/>
          <a:p>
            <a:r>
              <a:rPr lang="en-US" sz="3200" dirty="0">
                <a:solidFill>
                  <a:srgbClr val="0070C0"/>
                </a:solidFill>
              </a:rPr>
              <a:t>Post-launch diagram*</a:t>
            </a:r>
          </a:p>
          <a:p>
            <a:endParaRPr lang="en-US" dirty="0"/>
          </a:p>
          <a:p>
            <a:endParaRPr lang="en-US" dirty="0"/>
          </a:p>
          <a:p>
            <a:endParaRPr lang="en-US" dirty="0"/>
          </a:p>
          <a:p>
            <a:endParaRPr lang="en-US" dirty="0"/>
          </a:p>
          <a:p>
            <a:endParaRPr lang="en-US" dirty="0"/>
          </a:p>
          <a:p>
            <a:endParaRPr lang="en-US" sz="2800" dirty="0">
              <a:solidFill>
                <a:srgbClr val="0070C0"/>
              </a:solidFill>
            </a:endParaRPr>
          </a:p>
          <a:p>
            <a:endParaRPr lang="en-US" sz="2400" dirty="0">
              <a:solidFill>
                <a:srgbClr val="0070C0"/>
              </a:solidFill>
            </a:endParaRPr>
          </a:p>
          <a:p>
            <a:r>
              <a:rPr lang="en-US" sz="2400" dirty="0">
                <a:solidFill>
                  <a:srgbClr val="0070C0"/>
                </a:solidFill>
              </a:rPr>
              <a:t>* drawn </a:t>
            </a:r>
            <a:r>
              <a:rPr lang="en-US" sz="2400" u="sng" dirty="0">
                <a:solidFill>
                  <a:srgbClr val="0070C0"/>
                </a:solidFill>
              </a:rPr>
              <a:t>after</a:t>
            </a:r>
            <a:r>
              <a:rPr lang="en-US" sz="2400" dirty="0">
                <a:solidFill>
                  <a:srgbClr val="0070C0"/>
                </a:solidFill>
              </a:rPr>
              <a:t> incident by a lawyer and executive director </a:t>
            </a:r>
          </a:p>
          <a:p>
            <a:endParaRPr lang="en-US" dirty="0"/>
          </a:p>
        </p:txBody>
      </p:sp>
      <p:pic>
        <p:nvPicPr>
          <p:cNvPr id="6" name="Picture 5" descr="A diagram of a temperature measurement&#10;&#10;AI-generated content may be incorrect.">
            <a:extLst>
              <a:ext uri="{FF2B5EF4-FFF2-40B4-BE49-F238E27FC236}">
                <a16:creationId xmlns:a16="http://schemas.microsoft.com/office/drawing/2014/main" id="{702DC6E0-F278-7DA9-1BAF-86B10914453C}"/>
              </a:ext>
            </a:extLst>
          </p:cNvPr>
          <p:cNvPicPr>
            <a:picLocks noChangeAspect="1"/>
          </p:cNvPicPr>
          <p:nvPr/>
        </p:nvPicPr>
        <p:blipFill>
          <a:blip r:embed="rId3"/>
          <a:stretch>
            <a:fillRect/>
          </a:stretch>
        </p:blipFill>
        <p:spPr>
          <a:xfrm>
            <a:off x="1274618" y="840097"/>
            <a:ext cx="9097818" cy="4699110"/>
          </a:xfrm>
          <a:prstGeom prst="rect">
            <a:avLst/>
          </a:prstGeom>
        </p:spPr>
      </p:pic>
    </p:spTree>
    <p:extLst>
      <p:ext uri="{BB962C8B-B14F-4D97-AF65-F5344CB8AC3E}">
        <p14:creationId xmlns:p14="http://schemas.microsoft.com/office/powerpoint/2010/main" val="177604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FF5D1-9FE6-0E5B-E18B-F4D5EFC5F48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7174A2-50A8-AB63-BC47-BB8D3D63EFF6}"/>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7B23B95F-2613-31C5-10FB-B254D339AC33}"/>
              </a:ext>
            </a:extLst>
          </p:cNvPr>
          <p:cNvSpPr>
            <a:spLocks noGrp="1"/>
          </p:cNvSpPr>
          <p:nvPr>
            <p:ph type="body" sz="quarter" idx="14"/>
          </p:nvPr>
        </p:nvSpPr>
        <p:spPr>
          <a:xfrm>
            <a:off x="286968" y="292100"/>
            <a:ext cx="11524031" cy="5867400"/>
          </a:xfrm>
        </p:spPr>
        <p:txBody>
          <a:bodyPr>
            <a:normAutofit fontScale="85000" lnSpcReduction="20000"/>
          </a:bodyPr>
          <a:lstStyle/>
          <a:p>
            <a:r>
              <a:rPr lang="en-US" sz="4000" dirty="0">
                <a:solidFill>
                  <a:srgbClr val="0070C0"/>
                </a:solidFill>
              </a:rPr>
              <a:t>Post-launch Redrawn by Tufte</a:t>
            </a:r>
          </a:p>
          <a:p>
            <a:endParaRPr lang="en-US" sz="4000" dirty="0">
              <a:solidFill>
                <a:srgbClr val="0070C0"/>
              </a:solidFill>
            </a:endParaRPr>
          </a:p>
          <a:p>
            <a:endParaRPr lang="en-US" dirty="0"/>
          </a:p>
          <a:p>
            <a:endParaRPr lang="en-US" dirty="0"/>
          </a:p>
          <a:p>
            <a:endParaRPr lang="en-US" dirty="0"/>
          </a:p>
          <a:p>
            <a:endParaRPr lang="en-US" dirty="0"/>
          </a:p>
          <a:p>
            <a:endParaRPr lang="en-US" dirty="0"/>
          </a:p>
          <a:p>
            <a:r>
              <a:rPr lang="en-US" dirty="0"/>
              <a:t>				</a:t>
            </a:r>
          </a:p>
          <a:p>
            <a:r>
              <a:rPr lang="en-US" dirty="0"/>
              <a:t>								</a:t>
            </a:r>
            <a:r>
              <a:rPr lang="en-US" sz="1800" dirty="0"/>
              <a:t>Tufte, Visual and Statistical Thinking (1997)</a:t>
            </a:r>
          </a:p>
        </p:txBody>
      </p:sp>
      <p:sp>
        <p:nvSpPr>
          <p:cNvPr id="4" name="TextBox 3">
            <a:extLst>
              <a:ext uri="{FF2B5EF4-FFF2-40B4-BE49-F238E27FC236}">
                <a16:creationId xmlns:a16="http://schemas.microsoft.com/office/drawing/2014/main" id="{DDA25C20-0502-7A5A-3E57-162A0D835B40}"/>
              </a:ext>
            </a:extLst>
          </p:cNvPr>
          <p:cNvSpPr txBox="1"/>
          <p:nvPr/>
        </p:nvSpPr>
        <p:spPr>
          <a:xfrm>
            <a:off x="0" y="6435664"/>
            <a:ext cx="8991600" cy="307777"/>
          </a:xfrm>
          <a:prstGeom prst="rect">
            <a:avLst/>
          </a:prstGeom>
          <a:noFill/>
        </p:spPr>
        <p:txBody>
          <a:bodyPr wrap="square" rtlCol="0">
            <a:spAutoFit/>
          </a:bodyPr>
          <a:lstStyle/>
          <a:p>
            <a:r>
              <a:rPr lang="en-US" sz="1400" dirty="0">
                <a:hlinkClick r:id="rId3"/>
              </a:rPr>
              <a:t>Visual and Statistical Thinking: Cholera and Challenger</a:t>
            </a:r>
            <a:endParaRPr lang="en-US" sz="1400" dirty="0"/>
          </a:p>
        </p:txBody>
      </p:sp>
      <p:pic>
        <p:nvPicPr>
          <p:cNvPr id="7" name="Picture 6" descr="A graph of temperature and temperature&#10;&#10;AI-generated content may be incorrect.">
            <a:extLst>
              <a:ext uri="{FF2B5EF4-FFF2-40B4-BE49-F238E27FC236}">
                <a16:creationId xmlns:a16="http://schemas.microsoft.com/office/drawing/2014/main" id="{F3759754-273B-38BA-3004-86ABFEFE91BE}"/>
              </a:ext>
            </a:extLst>
          </p:cNvPr>
          <p:cNvPicPr>
            <a:picLocks noChangeAspect="1"/>
          </p:cNvPicPr>
          <p:nvPr/>
        </p:nvPicPr>
        <p:blipFill>
          <a:blip r:embed="rId4"/>
          <a:stretch>
            <a:fillRect/>
          </a:stretch>
        </p:blipFill>
        <p:spPr>
          <a:xfrm>
            <a:off x="437324" y="1085353"/>
            <a:ext cx="11223317" cy="4280893"/>
          </a:xfrm>
          <a:prstGeom prst="rect">
            <a:avLst/>
          </a:prstGeom>
        </p:spPr>
      </p:pic>
      <p:sp>
        <p:nvSpPr>
          <p:cNvPr id="5" name="Rectangle 4">
            <a:extLst>
              <a:ext uri="{FF2B5EF4-FFF2-40B4-BE49-F238E27FC236}">
                <a16:creationId xmlns:a16="http://schemas.microsoft.com/office/drawing/2014/main" id="{A0FDDF74-D0DD-CE88-BAC6-6F850922860D}"/>
              </a:ext>
            </a:extLst>
          </p:cNvPr>
          <p:cNvSpPr/>
          <p:nvPr/>
        </p:nvSpPr>
        <p:spPr>
          <a:xfrm>
            <a:off x="437324" y="1200727"/>
            <a:ext cx="4587258" cy="37037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98337C-DAD8-377F-9AD9-888F5F72DD63}"/>
              </a:ext>
            </a:extLst>
          </p:cNvPr>
          <p:cNvSpPr/>
          <p:nvPr/>
        </p:nvSpPr>
        <p:spPr>
          <a:xfrm>
            <a:off x="286968" y="1126836"/>
            <a:ext cx="4737614" cy="3879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353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04A01-5B0A-B49E-770D-84AD2E043B1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6B5EEF8-E038-A233-6D33-626FCF29BBFA}"/>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1D8BEA09-490F-ECB2-2919-815B0E0E9A9F}"/>
              </a:ext>
            </a:extLst>
          </p:cNvPr>
          <p:cNvSpPr>
            <a:spLocks noGrp="1"/>
          </p:cNvSpPr>
          <p:nvPr>
            <p:ph type="body" sz="quarter" idx="14"/>
          </p:nvPr>
        </p:nvSpPr>
        <p:spPr>
          <a:xfrm>
            <a:off x="286968" y="292100"/>
            <a:ext cx="11524031" cy="5867400"/>
          </a:xfrm>
        </p:spPr>
        <p:txBody>
          <a:bodyPr>
            <a:normAutofit fontScale="85000" lnSpcReduction="20000"/>
          </a:bodyPr>
          <a:lstStyle/>
          <a:p>
            <a:r>
              <a:rPr lang="en-US" sz="4000" dirty="0">
                <a:solidFill>
                  <a:srgbClr val="0070C0"/>
                </a:solidFill>
              </a:rPr>
              <a:t>Post-launch Redrawn by Tufte</a:t>
            </a:r>
          </a:p>
          <a:p>
            <a:endParaRPr lang="en-US" sz="4000" dirty="0">
              <a:solidFill>
                <a:srgbClr val="0070C0"/>
              </a:solidFill>
            </a:endParaRPr>
          </a:p>
          <a:p>
            <a:endParaRPr lang="en-US" dirty="0"/>
          </a:p>
          <a:p>
            <a:endParaRPr lang="en-US" dirty="0"/>
          </a:p>
          <a:p>
            <a:endParaRPr lang="en-US" dirty="0"/>
          </a:p>
          <a:p>
            <a:endParaRPr lang="en-US" dirty="0"/>
          </a:p>
          <a:p>
            <a:endParaRPr lang="en-US" dirty="0"/>
          </a:p>
          <a:p>
            <a:r>
              <a:rPr lang="en-US" dirty="0"/>
              <a:t>				</a:t>
            </a:r>
          </a:p>
          <a:p>
            <a:r>
              <a:rPr lang="en-US" dirty="0"/>
              <a:t>								</a:t>
            </a:r>
            <a:r>
              <a:rPr lang="en-US" sz="1800" dirty="0"/>
              <a:t>Tufte, Visual and Statistical Thinking (1997)</a:t>
            </a:r>
          </a:p>
        </p:txBody>
      </p:sp>
      <p:sp>
        <p:nvSpPr>
          <p:cNvPr id="4" name="TextBox 3">
            <a:extLst>
              <a:ext uri="{FF2B5EF4-FFF2-40B4-BE49-F238E27FC236}">
                <a16:creationId xmlns:a16="http://schemas.microsoft.com/office/drawing/2014/main" id="{4B23C2F3-97A8-B398-3E3B-DD9DD3336CC0}"/>
              </a:ext>
            </a:extLst>
          </p:cNvPr>
          <p:cNvSpPr txBox="1"/>
          <p:nvPr/>
        </p:nvSpPr>
        <p:spPr>
          <a:xfrm>
            <a:off x="0" y="6435664"/>
            <a:ext cx="8991600" cy="307777"/>
          </a:xfrm>
          <a:prstGeom prst="rect">
            <a:avLst/>
          </a:prstGeom>
          <a:noFill/>
        </p:spPr>
        <p:txBody>
          <a:bodyPr wrap="square" rtlCol="0">
            <a:spAutoFit/>
          </a:bodyPr>
          <a:lstStyle/>
          <a:p>
            <a:r>
              <a:rPr lang="en-US" sz="1400" dirty="0">
                <a:hlinkClick r:id="rId3"/>
              </a:rPr>
              <a:t>Visual and Statistical Thinking: Cholera and Challenger</a:t>
            </a:r>
            <a:endParaRPr lang="en-US" sz="1400" dirty="0"/>
          </a:p>
        </p:txBody>
      </p:sp>
      <p:pic>
        <p:nvPicPr>
          <p:cNvPr id="7" name="Picture 6" descr="A graph of temperature and temperature&#10;&#10;AI-generated content may be incorrect.">
            <a:extLst>
              <a:ext uri="{FF2B5EF4-FFF2-40B4-BE49-F238E27FC236}">
                <a16:creationId xmlns:a16="http://schemas.microsoft.com/office/drawing/2014/main" id="{615D5180-75F8-1083-937F-B80FCE6ED636}"/>
              </a:ext>
            </a:extLst>
          </p:cNvPr>
          <p:cNvPicPr>
            <a:picLocks noChangeAspect="1"/>
          </p:cNvPicPr>
          <p:nvPr/>
        </p:nvPicPr>
        <p:blipFill>
          <a:blip r:embed="rId4"/>
          <a:stretch>
            <a:fillRect/>
          </a:stretch>
        </p:blipFill>
        <p:spPr>
          <a:xfrm>
            <a:off x="437324" y="1085353"/>
            <a:ext cx="11223317" cy="4280893"/>
          </a:xfrm>
          <a:prstGeom prst="rect">
            <a:avLst/>
          </a:prstGeom>
        </p:spPr>
      </p:pic>
      <p:sp>
        <p:nvSpPr>
          <p:cNvPr id="5" name="Rectangle 4">
            <a:extLst>
              <a:ext uri="{FF2B5EF4-FFF2-40B4-BE49-F238E27FC236}">
                <a16:creationId xmlns:a16="http://schemas.microsoft.com/office/drawing/2014/main" id="{A3A317B2-A57B-7F7C-8B7D-E8038753D259}"/>
              </a:ext>
            </a:extLst>
          </p:cNvPr>
          <p:cNvSpPr/>
          <p:nvPr/>
        </p:nvSpPr>
        <p:spPr>
          <a:xfrm>
            <a:off x="437324" y="1200727"/>
            <a:ext cx="4587258" cy="37037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304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74FAA-DD54-656F-A007-25E9A8214BC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F6379DE-29C0-3DF6-BDB3-F5756CDAE374}"/>
              </a:ext>
            </a:extLst>
          </p:cNvPr>
          <p:cNvSpPr>
            <a:spLocks noGrp="1"/>
          </p:cNvSpPr>
          <p:nvPr>
            <p:ph type="body" sz="quarter" idx="12"/>
          </p:nvPr>
        </p:nvSpPr>
        <p:spPr/>
        <p:txBody>
          <a:bodyPr/>
          <a:lstStyle/>
          <a:p>
            <a:r>
              <a:rPr lang="en-US" dirty="0"/>
              <a:t>Practical Visualization</a:t>
            </a:r>
          </a:p>
        </p:txBody>
      </p:sp>
      <p:sp>
        <p:nvSpPr>
          <p:cNvPr id="3" name="Text Placeholder 2">
            <a:extLst>
              <a:ext uri="{FF2B5EF4-FFF2-40B4-BE49-F238E27FC236}">
                <a16:creationId xmlns:a16="http://schemas.microsoft.com/office/drawing/2014/main" id="{5DA31D95-DC97-C626-2716-EC6177B8348A}"/>
              </a:ext>
            </a:extLst>
          </p:cNvPr>
          <p:cNvSpPr>
            <a:spLocks noGrp="1"/>
          </p:cNvSpPr>
          <p:nvPr>
            <p:ph type="body" sz="quarter" idx="14"/>
          </p:nvPr>
        </p:nvSpPr>
        <p:spPr>
          <a:xfrm>
            <a:off x="286968" y="292100"/>
            <a:ext cx="11524031" cy="5867400"/>
          </a:xfrm>
        </p:spPr>
        <p:txBody>
          <a:bodyPr>
            <a:normAutofit lnSpcReduction="10000"/>
          </a:bodyPr>
          <a:lstStyle/>
          <a:p>
            <a:endParaRPr lang="en-US" dirty="0"/>
          </a:p>
          <a:p>
            <a:endParaRPr lang="en-US" dirty="0"/>
          </a:p>
          <a:p>
            <a:endParaRPr lang="en-US" dirty="0"/>
          </a:p>
          <a:p>
            <a:endParaRPr lang="en-US" dirty="0"/>
          </a:p>
          <a:p>
            <a:endParaRPr lang="en-US" dirty="0"/>
          </a:p>
          <a:p>
            <a:r>
              <a:rPr lang="en-US" dirty="0"/>
              <a:t>				</a:t>
            </a:r>
          </a:p>
          <a:p>
            <a:r>
              <a:rPr lang="en-US" dirty="0"/>
              <a:t>								</a:t>
            </a:r>
            <a:endParaRPr lang="en-US" sz="1800" dirty="0"/>
          </a:p>
        </p:txBody>
      </p:sp>
      <p:pic>
        <p:nvPicPr>
          <p:cNvPr id="11" name="Picture 10" descr="A graph with a blue line&#10;&#10;AI-generated content may be incorrect.">
            <a:extLst>
              <a:ext uri="{FF2B5EF4-FFF2-40B4-BE49-F238E27FC236}">
                <a16:creationId xmlns:a16="http://schemas.microsoft.com/office/drawing/2014/main" id="{9E717640-EE25-664D-3193-F407177C279F}"/>
              </a:ext>
            </a:extLst>
          </p:cNvPr>
          <p:cNvPicPr>
            <a:picLocks noChangeAspect="1"/>
          </p:cNvPicPr>
          <p:nvPr/>
        </p:nvPicPr>
        <p:blipFill>
          <a:blip r:embed="rId3"/>
          <a:stretch>
            <a:fillRect/>
          </a:stretch>
        </p:blipFill>
        <p:spPr>
          <a:xfrm>
            <a:off x="762931" y="326801"/>
            <a:ext cx="11142101" cy="5424992"/>
          </a:xfrm>
          <a:prstGeom prst="rect">
            <a:avLst/>
          </a:prstGeom>
        </p:spPr>
      </p:pic>
      <p:sp>
        <p:nvSpPr>
          <p:cNvPr id="5" name="TextBox 4">
            <a:extLst>
              <a:ext uri="{FF2B5EF4-FFF2-40B4-BE49-F238E27FC236}">
                <a16:creationId xmlns:a16="http://schemas.microsoft.com/office/drawing/2014/main" id="{26EEAE7B-EFA7-4767-7C66-6E0157480740}"/>
              </a:ext>
            </a:extLst>
          </p:cNvPr>
          <p:cNvSpPr txBox="1"/>
          <p:nvPr/>
        </p:nvSpPr>
        <p:spPr>
          <a:xfrm>
            <a:off x="238194" y="6409976"/>
            <a:ext cx="4820359" cy="369332"/>
          </a:xfrm>
          <a:prstGeom prst="rect">
            <a:avLst/>
          </a:prstGeom>
          <a:noFill/>
        </p:spPr>
        <p:txBody>
          <a:bodyPr wrap="none" rtlCol="0">
            <a:spAutoFit/>
          </a:bodyPr>
          <a:lstStyle/>
          <a:p>
            <a:r>
              <a:rPr lang="en-US" dirty="0">
                <a:hlinkClick r:id="rId4"/>
              </a:rPr>
              <a:t>R package: DAAG has O-rings Dataset shown here</a:t>
            </a:r>
            <a:endParaRPr lang="en-US" dirty="0"/>
          </a:p>
        </p:txBody>
      </p:sp>
    </p:spTree>
    <p:extLst>
      <p:ext uri="{BB962C8B-B14F-4D97-AF65-F5344CB8AC3E}">
        <p14:creationId xmlns:p14="http://schemas.microsoft.com/office/powerpoint/2010/main" val="2109682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7643D-180C-06D8-3734-91ADA9884BF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2571652-D8F0-EE3F-C198-BF1AE755D517}"/>
              </a:ext>
            </a:extLst>
          </p:cNvPr>
          <p:cNvSpPr>
            <a:spLocks noGrp="1"/>
          </p:cNvSpPr>
          <p:nvPr>
            <p:ph type="body" sz="quarter" idx="12"/>
          </p:nvPr>
        </p:nvSpPr>
        <p:spPr/>
        <p:txBody>
          <a:bodyPr/>
          <a:lstStyle/>
          <a:p>
            <a:r>
              <a:rPr lang="en-US" dirty="0"/>
              <a:t>Practical Visualization</a:t>
            </a:r>
          </a:p>
        </p:txBody>
      </p:sp>
      <p:sp>
        <p:nvSpPr>
          <p:cNvPr id="7" name="TextBox 6">
            <a:extLst>
              <a:ext uri="{FF2B5EF4-FFF2-40B4-BE49-F238E27FC236}">
                <a16:creationId xmlns:a16="http://schemas.microsoft.com/office/drawing/2014/main" id="{C9AC483D-D890-8DD2-B405-C0E0FFC0025D}"/>
              </a:ext>
            </a:extLst>
          </p:cNvPr>
          <p:cNvSpPr txBox="1"/>
          <p:nvPr/>
        </p:nvSpPr>
        <p:spPr>
          <a:xfrm>
            <a:off x="124050" y="5865555"/>
            <a:ext cx="11699613" cy="430887"/>
          </a:xfrm>
          <a:prstGeom prst="rect">
            <a:avLst/>
          </a:prstGeom>
          <a:noFill/>
        </p:spPr>
        <p:txBody>
          <a:bodyPr wrap="none" rtlCol="0">
            <a:spAutoFit/>
          </a:bodyPr>
          <a:lstStyle/>
          <a:p>
            <a:r>
              <a:rPr lang="en-US" sz="2200" b="1" dirty="0">
                <a:solidFill>
                  <a:srgbClr val="0070C0"/>
                </a:solidFill>
              </a:rPr>
              <a:t>“probably the best statistical graphic ever drawn” </a:t>
            </a:r>
            <a:r>
              <a:rPr lang="en-US" sz="2200" dirty="0">
                <a:solidFill>
                  <a:srgbClr val="0070C0"/>
                </a:solidFill>
              </a:rPr>
              <a:t>(Tufte, Visual Display of Quantitative Information)</a:t>
            </a:r>
          </a:p>
        </p:txBody>
      </p:sp>
      <p:pic>
        <p:nvPicPr>
          <p:cNvPr id="4" name="Picture 3" descr="A graph with a line and text&#10;&#10;AI-generated content may be incorrect.">
            <a:extLst>
              <a:ext uri="{FF2B5EF4-FFF2-40B4-BE49-F238E27FC236}">
                <a16:creationId xmlns:a16="http://schemas.microsoft.com/office/drawing/2014/main" id="{5E2AA76C-5DA1-B252-7E05-44BA3E9E426C}"/>
              </a:ext>
            </a:extLst>
          </p:cNvPr>
          <p:cNvPicPr>
            <a:picLocks noChangeAspect="1"/>
          </p:cNvPicPr>
          <p:nvPr/>
        </p:nvPicPr>
        <p:blipFill>
          <a:blip r:embed="rId3"/>
          <a:stretch>
            <a:fillRect/>
          </a:stretch>
        </p:blipFill>
        <p:spPr>
          <a:xfrm>
            <a:off x="591128" y="561558"/>
            <a:ext cx="11162847" cy="5234297"/>
          </a:xfrm>
          <a:prstGeom prst="rect">
            <a:avLst/>
          </a:prstGeom>
        </p:spPr>
      </p:pic>
    </p:spTree>
    <p:extLst>
      <p:ext uri="{BB962C8B-B14F-4D97-AF65-F5344CB8AC3E}">
        <p14:creationId xmlns:p14="http://schemas.microsoft.com/office/powerpoint/2010/main" val="3530491459"/>
      </p:ext>
    </p:extLst>
  </p:cSld>
  <p:clrMapOvr>
    <a:masterClrMapping/>
  </p:clrMapOvr>
</p:sld>
</file>

<file path=ppt/theme/theme1.xml><?xml version="1.0" encoding="utf-8"?>
<a:theme xmlns:a="http://schemas.openxmlformats.org/drawingml/2006/main" name="Alternate 16x9 Title Slides">
  <a:themeElements>
    <a:clrScheme name="JAX Brand Colors 1">
      <a:dk1>
        <a:srgbClr val="000000"/>
      </a:dk1>
      <a:lt1>
        <a:srgbClr val="FFFFFF"/>
      </a:lt1>
      <a:dk2>
        <a:srgbClr val="333F48"/>
      </a:dk2>
      <a:lt2>
        <a:srgbClr val="E3E7E8"/>
      </a:lt2>
      <a:accent1>
        <a:srgbClr val="00A5DD"/>
      </a:accent1>
      <a:accent2>
        <a:srgbClr val="00317D"/>
      </a:accent2>
      <a:accent3>
        <a:srgbClr val="00B93D"/>
      </a:accent3>
      <a:accent4>
        <a:srgbClr val="FCC91A"/>
      </a:accent4>
      <a:accent5>
        <a:srgbClr val="FF9421"/>
      </a:accent5>
      <a:accent6>
        <a:srgbClr val="FF6E36"/>
      </a:accent6>
      <a:hlink>
        <a:srgbClr val="00A5DC"/>
      </a:hlink>
      <a:folHlink>
        <a:srgbClr val="DF009F"/>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64AD843-B147-EF41-8C63-F5DE51EDE691}" vid="{600694D8-A4ED-1549-8663-1A8E5FBFB1C1}"/>
    </a:ext>
  </a:extLst>
</a:theme>
</file>

<file path=ppt/theme/theme2.xml><?xml version="1.0" encoding="utf-8"?>
<a:theme xmlns:a="http://schemas.openxmlformats.org/drawingml/2006/main" name="16x9 Content Options">
  <a:themeElements>
    <a:clrScheme name="JAX Brand Colors 1">
      <a:dk1>
        <a:srgbClr val="000000"/>
      </a:dk1>
      <a:lt1>
        <a:srgbClr val="FFFFFF"/>
      </a:lt1>
      <a:dk2>
        <a:srgbClr val="333F48"/>
      </a:dk2>
      <a:lt2>
        <a:srgbClr val="E3E7E8"/>
      </a:lt2>
      <a:accent1>
        <a:srgbClr val="00A5DD"/>
      </a:accent1>
      <a:accent2>
        <a:srgbClr val="00317D"/>
      </a:accent2>
      <a:accent3>
        <a:srgbClr val="00B93D"/>
      </a:accent3>
      <a:accent4>
        <a:srgbClr val="FCC91A"/>
      </a:accent4>
      <a:accent5>
        <a:srgbClr val="FF9421"/>
      </a:accent5>
      <a:accent6>
        <a:srgbClr val="FF6E36"/>
      </a:accent6>
      <a:hlink>
        <a:srgbClr val="00A5DC"/>
      </a:hlink>
      <a:folHlink>
        <a:srgbClr val="DF009F"/>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64AD843-B147-EF41-8C63-F5DE51EDE691}" vid="{AED4CB8B-100E-414E-AEC9-AB532A13F2FB}"/>
    </a:ext>
  </a:extLst>
</a:theme>
</file>

<file path=ppt/theme/theme3.xml><?xml version="1.0" encoding="utf-8"?>
<a:theme xmlns:a="http://schemas.openxmlformats.org/drawingml/2006/main" name="JAXBrandTheme">
  <a:themeElements>
    <a:clrScheme name="JAX Brand Colors 1">
      <a:dk1>
        <a:srgbClr val="000000"/>
      </a:dk1>
      <a:lt1>
        <a:srgbClr val="FFFFFF"/>
      </a:lt1>
      <a:dk2>
        <a:srgbClr val="333F48"/>
      </a:dk2>
      <a:lt2>
        <a:srgbClr val="E3E7E8"/>
      </a:lt2>
      <a:accent1>
        <a:srgbClr val="00A5DD"/>
      </a:accent1>
      <a:accent2>
        <a:srgbClr val="00317D"/>
      </a:accent2>
      <a:accent3>
        <a:srgbClr val="00B93D"/>
      </a:accent3>
      <a:accent4>
        <a:srgbClr val="FCC91A"/>
      </a:accent4>
      <a:accent5>
        <a:srgbClr val="FF9421"/>
      </a:accent5>
      <a:accent6>
        <a:srgbClr val="FF6E36"/>
      </a:accent6>
      <a:hlink>
        <a:srgbClr val="00A5DC"/>
      </a:hlink>
      <a:folHlink>
        <a:srgbClr val="DF009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64AD843-B147-EF41-8C63-F5DE51EDE691}" vid="{35D70F25-3F6B-234F-8E3F-A60BC99023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C9FAB882532749AEEDB44041C8AC6A" ma:contentTypeVersion="4" ma:contentTypeDescription="Create a new document." ma:contentTypeScope="" ma:versionID="b1b4739c8f7264197e3d6e665f189128">
  <xsd:schema xmlns:xsd="http://www.w3.org/2001/XMLSchema" xmlns:xs="http://www.w3.org/2001/XMLSchema" xmlns:p="http://schemas.microsoft.com/office/2006/metadata/properties" xmlns:ns2="7092f3dc-9c61-414c-8231-3db98657efaf" targetNamespace="http://schemas.microsoft.com/office/2006/metadata/properties" ma:root="true" ma:fieldsID="023479d41f85e5d9aa1c9b57c0bfc884" ns2:_="">
    <xsd:import namespace="7092f3dc-9c61-414c-8231-3db98657efa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2f3dc-9c61-414c-8231-3db98657ef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2CF67B-E2E9-4209-BCCB-D94D6967B570}">
  <ds:schemaRefs>
    <ds:schemaRef ds:uri="http://schemas.microsoft.com/office/infopath/2007/PartnerControls"/>
    <ds:schemaRef ds:uri="http://purl.org/dc/elements/1.1/"/>
    <ds:schemaRef ds:uri="http://www.w3.org/XML/1998/namespace"/>
    <ds:schemaRef ds:uri="7092f3dc-9c61-414c-8231-3db98657efaf"/>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s>
</ds:datastoreItem>
</file>

<file path=customXml/itemProps2.xml><?xml version="1.0" encoding="utf-8"?>
<ds:datastoreItem xmlns:ds="http://schemas.openxmlformats.org/officeDocument/2006/customXml" ds:itemID="{4E0862F0-6F4D-4D8D-B499-CE06F795B2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2f3dc-9c61-414c-8231-3db98657ef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4BC7C9-932E-48BF-A829-E2B94F6414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Alternate 16x9 Title Slides</Template>
  <TotalTime>13512</TotalTime>
  <Words>5576</Words>
  <Application>Microsoft Macintosh PowerPoint</Application>
  <PresentationFormat>Widescreen</PresentationFormat>
  <Paragraphs>595</Paragraphs>
  <Slides>45</Slides>
  <Notes>38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45</vt:i4>
      </vt:variant>
    </vt:vector>
  </HeadingPairs>
  <TitlesOfParts>
    <vt:vector size="56" baseType="lpstr">
      <vt:lpstr>Aptos</vt:lpstr>
      <vt:lpstr>Arial</vt:lpstr>
      <vt:lpstr>Helvetica Neue</vt:lpstr>
      <vt:lpstr>Lato</vt:lpstr>
      <vt:lpstr>Merriweather</vt:lpstr>
      <vt:lpstr>Source Sans Pro</vt:lpstr>
      <vt:lpstr>Source Sans Pro Light</vt:lpstr>
      <vt:lpstr>Tahoma</vt:lpstr>
      <vt:lpstr>Alternate 16x9 Title Slides</vt:lpstr>
      <vt:lpstr>16x9 Content Options</vt:lpstr>
      <vt:lpstr>JAXBrandTheme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Danielle Presgraves</dc:creator>
  <cp:lastModifiedBy>Danielle Presgraves</cp:lastModifiedBy>
  <cp:revision>14</cp:revision>
  <cp:lastPrinted>2025-04-23T14:06:40Z</cp:lastPrinted>
  <dcterms:created xsi:type="dcterms:W3CDTF">2025-03-05T13:11:35Z</dcterms:created>
  <dcterms:modified xsi:type="dcterms:W3CDTF">2025-05-21T14:38:17Z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0x0101007CC9FAB882532749AEEDB44041C8AC6A</vt:lpwstr>
  </property>
</Properties>
</file>